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1074" r:id="rId2"/>
    <p:sldId id="1082" r:id="rId3"/>
    <p:sldId id="1083" r:id="rId4"/>
    <p:sldId id="1075" r:id="rId5"/>
    <p:sldId id="1077" r:id="rId6"/>
    <p:sldId id="1080" r:id="rId7"/>
    <p:sldId id="1078" r:id="rId8"/>
    <p:sldId id="1084" r:id="rId9"/>
    <p:sldId id="1087" r:id="rId10"/>
    <p:sldId id="1079" r:id="rId11"/>
    <p:sldId id="1085" r:id="rId12"/>
    <p:sldId id="1086" r:id="rId13"/>
  </p:sldIdLst>
  <p:sldSz cx="16256000" cy="9144000"/>
  <p:notesSz cx="6735763" cy="98663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566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679262" algn="l" rtl="0" fontAlgn="base">
      <a:spcBef>
        <a:spcPct val="0"/>
      </a:spcBef>
      <a:spcAft>
        <a:spcPct val="0"/>
      </a:spcAft>
      <a:defRPr sz="3566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1358524" algn="l" rtl="0" fontAlgn="base">
      <a:spcBef>
        <a:spcPct val="0"/>
      </a:spcBef>
      <a:spcAft>
        <a:spcPct val="0"/>
      </a:spcAft>
      <a:defRPr sz="3566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2037786" algn="l" rtl="0" fontAlgn="base">
      <a:spcBef>
        <a:spcPct val="0"/>
      </a:spcBef>
      <a:spcAft>
        <a:spcPct val="0"/>
      </a:spcAft>
      <a:defRPr sz="3566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2717048" algn="l" rtl="0" fontAlgn="base">
      <a:spcBef>
        <a:spcPct val="0"/>
      </a:spcBef>
      <a:spcAft>
        <a:spcPct val="0"/>
      </a:spcAft>
      <a:defRPr sz="3566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3396310" algn="l" defTabSz="1358524" rtl="0" eaLnBrk="1" latinLnBrk="0" hangingPunct="1">
      <a:defRPr sz="3566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4075572" algn="l" defTabSz="1358524" rtl="0" eaLnBrk="1" latinLnBrk="0" hangingPunct="1">
      <a:defRPr sz="3566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4754834" algn="l" defTabSz="1358524" rtl="0" eaLnBrk="1" latinLnBrk="0" hangingPunct="1">
      <a:defRPr sz="3566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5434096" algn="l" defTabSz="1358524" rtl="0" eaLnBrk="1" latinLnBrk="0" hangingPunct="1">
      <a:defRPr sz="3566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5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rnhard Hammer" initials="BH" lastIdx="1" clrIdx="0"/>
  <p:cmAuthor id="1" name="Hammer, Bernhard" initials="HB" lastIdx="1" clrIdx="1">
    <p:extLst>
      <p:ext uri="{19B8F6BF-5375-455C-9EA6-DF929625EA0E}">
        <p15:presenceInfo xmlns:p15="http://schemas.microsoft.com/office/powerpoint/2012/main" userId="S-1-5-21-2427019623-1759575026-195824430-24760" providerId="AD"/>
      </p:ext>
    </p:extLst>
  </p:cmAuthor>
  <p:cmAuthor id="2" name="Berni" initials="B" lastIdx="1" clrIdx="2">
    <p:extLst>
      <p:ext uri="{19B8F6BF-5375-455C-9EA6-DF929625EA0E}">
        <p15:presenceInfo xmlns:p15="http://schemas.microsoft.com/office/powerpoint/2012/main" userId="Ber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FFFFCC"/>
    <a:srgbClr val="E7F6EF"/>
    <a:srgbClr val="FFC000"/>
    <a:srgbClr val="FF6600"/>
    <a:srgbClr val="FF0000"/>
    <a:srgbClr val="307A85"/>
    <a:srgbClr val="23A2A9"/>
    <a:srgbClr val="66CC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14" autoAdjust="0"/>
    <p:restoredTop sz="94136" autoAdjust="0"/>
  </p:normalViewPr>
  <p:slideViewPr>
    <p:cSldViewPr>
      <p:cViewPr varScale="1">
        <p:scale>
          <a:sx n="51" d="100"/>
          <a:sy n="51" d="100"/>
        </p:scale>
        <p:origin x="924" y="24"/>
      </p:cViewPr>
      <p:guideLst>
        <p:guide orient="horz" pos="2880"/>
        <p:guide pos="512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1238" y="58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r>
              <a:rPr lang="de-AT" sz="3200" b="1" dirty="0">
                <a:solidFill>
                  <a:schemeClr val="tx1"/>
                </a:solidFill>
                <a:latin typeface="Gill Sans MT" panose="020B0502020104020203" pitchFamily="34" charset="0"/>
              </a:rPr>
              <a:t>Population</a:t>
            </a:r>
            <a:r>
              <a:rPr lang="de-AT" sz="3200" b="1" baseline="0" dirty="0">
                <a:solidFill>
                  <a:schemeClr val="tx1"/>
                </a:solidFill>
                <a:latin typeface="Gill Sans MT" panose="020B0502020104020203" pitchFamily="34" charset="0"/>
              </a:rPr>
              <a:t> at </a:t>
            </a:r>
            <a:r>
              <a:rPr lang="de-AT" sz="3200" b="1" baseline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r</a:t>
            </a:r>
            <a:r>
              <a:rPr lang="de-AT" sz="3200" b="1" dirty="0" err="1">
                <a:solidFill>
                  <a:schemeClr val="tx1"/>
                </a:solidFill>
                <a:latin typeface="Gill Sans MT" panose="020B0502020104020203" pitchFamily="34" charset="0"/>
              </a:rPr>
              <a:t>isk</a:t>
            </a:r>
            <a:r>
              <a:rPr lang="de-AT" sz="3200" b="1" baseline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de-AT" sz="3200" b="1" baseline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of</a:t>
            </a:r>
            <a:r>
              <a:rPr lang="de-AT" sz="3200" b="1" baseline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de-AT" sz="3200" b="1" baseline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monetary</a:t>
            </a:r>
            <a:r>
              <a:rPr lang="de-AT" sz="3200" b="1" baseline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de-AT" sz="3200" b="1" baseline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poverty</a:t>
            </a:r>
            <a:r>
              <a:rPr lang="de-AT" sz="3200" b="1" baseline="0" dirty="0">
                <a:solidFill>
                  <a:schemeClr val="tx1"/>
                </a:solidFill>
                <a:latin typeface="Gill Sans MT" panose="020B0502020104020203" pitchFamily="34" charset="0"/>
              </a:rPr>
              <a:t> in France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Gill Sans MT" panose="020B0502020104020203" pitchFamily="34" charset="0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7.2929833276717135E-2"/>
          <c:y val="0.13966239862237528"/>
          <c:w val="0.90272841764042355"/>
          <c:h val="0.74874027885790473"/>
        </c:manualLayout>
      </c:layout>
      <c:lineChart>
        <c:grouping val="standard"/>
        <c:varyColors val="0"/>
        <c:ser>
          <c:idx val="0"/>
          <c:order val="0"/>
          <c:tx>
            <c:strRef>
              <c:f>'Überblick Österreich'!$B$49</c:f>
              <c:strCache>
                <c:ptCount val="1"/>
                <c:pt idx="0">
                  <c:v>Children until age 14</c:v>
                </c:pt>
              </c:strCache>
            </c:strRef>
          </c:tx>
          <c:spPr>
            <a:ln w="63500" cap="rnd">
              <a:solidFill>
                <a:srgbClr val="307A85"/>
              </a:solidFill>
              <a:round/>
            </a:ln>
            <a:effectLst/>
          </c:spPr>
          <c:marker>
            <c:symbol val="none"/>
          </c:marker>
          <c:cat>
            <c:strRef>
              <c:f>'Überblick Österreich'!$C$48:$P$48</c:f>
              <c:strCach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'Überblick Österreich'!$C$49:$P$49</c:f>
              <c:numCache>
                <c:formatCode>General</c:formatCode>
                <c:ptCount val="14"/>
                <c:pt idx="0">
                  <c:v>14.2</c:v>
                </c:pt>
                <c:pt idx="1">
                  <c:v>13.5</c:v>
                </c:pt>
                <c:pt idx="2">
                  <c:v>15</c:v>
                </c:pt>
                <c:pt idx="3">
                  <c:v>15.6</c:v>
                </c:pt>
                <c:pt idx="4">
                  <c:v>16.2</c:v>
                </c:pt>
                <c:pt idx="5">
                  <c:v>18.100000000000001</c:v>
                </c:pt>
                <c:pt idx="6">
                  <c:v>18.600000000000001</c:v>
                </c:pt>
                <c:pt idx="7">
                  <c:v>18.8</c:v>
                </c:pt>
                <c:pt idx="8">
                  <c:v>17.399999999999999</c:v>
                </c:pt>
                <c:pt idx="9">
                  <c:v>17.5</c:v>
                </c:pt>
                <c:pt idx="10">
                  <c:v>18.5</c:v>
                </c:pt>
                <c:pt idx="11">
                  <c:v>18.8</c:v>
                </c:pt>
                <c:pt idx="12">
                  <c:v>18.899999999999999</c:v>
                </c:pt>
                <c:pt idx="13">
                  <c:v>19.399999999999999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BE3-420F-A3B4-932F437A36AF}"/>
            </c:ext>
          </c:extLst>
        </c:ser>
        <c:ser>
          <c:idx val="1"/>
          <c:order val="1"/>
          <c:tx>
            <c:strRef>
              <c:f>'Überblick Österreich'!$B$50</c:f>
              <c:strCache>
                <c:ptCount val="1"/>
                <c:pt idx="0">
                  <c:v>Elderly persons aged 65+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'Überblick Österreich'!$C$48:$P$48</c:f>
              <c:strCach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'Überblick Österreich'!$C$50:$P$50</c:f>
              <c:numCache>
                <c:formatCode>General</c:formatCode>
                <c:ptCount val="14"/>
                <c:pt idx="0">
                  <c:v>16.399999999999999</c:v>
                </c:pt>
                <c:pt idx="1">
                  <c:v>16.100000000000001</c:v>
                </c:pt>
                <c:pt idx="2">
                  <c:v>13.1</c:v>
                </c:pt>
                <c:pt idx="3">
                  <c:v>11.9</c:v>
                </c:pt>
                <c:pt idx="4">
                  <c:v>11.9</c:v>
                </c:pt>
                <c:pt idx="5">
                  <c:v>9.4</c:v>
                </c:pt>
                <c:pt idx="6">
                  <c:v>9.6999999999999993</c:v>
                </c:pt>
                <c:pt idx="7">
                  <c:v>9.4</c:v>
                </c:pt>
                <c:pt idx="8">
                  <c:v>9.1</c:v>
                </c:pt>
                <c:pt idx="9">
                  <c:v>8.6</c:v>
                </c:pt>
                <c:pt idx="10">
                  <c:v>8</c:v>
                </c:pt>
                <c:pt idx="11">
                  <c:v>8.1999999999999993</c:v>
                </c:pt>
                <c:pt idx="12">
                  <c:v>7.9</c:v>
                </c:pt>
                <c:pt idx="13">
                  <c:v>8.3000000000000007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BE3-420F-A3B4-932F437A36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5886328"/>
        <c:axId val="575878784"/>
      </c:lineChart>
      <c:catAx>
        <c:axId val="575886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75878784"/>
        <c:crosses val="autoZero"/>
        <c:auto val="1"/>
        <c:lblAlgn val="ctr"/>
        <c:lblOffset val="100"/>
        <c:noMultiLvlLbl val="0"/>
      </c:catAx>
      <c:valAx>
        <c:axId val="575878784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75886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62863051532181"/>
          <c:y val="0.74179012513447318"/>
          <c:w val="0.65303238852496914"/>
          <c:h val="7.90078002196983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/>
              </a:solidFill>
              <a:latin typeface="Gill Sans MT" panose="020B0502020104020203" pitchFamily="34" charset="0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9565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2" rIns="91404" bIns="45702" numCol="1" anchor="t" anchorCtr="0" compatLnSpc="1">
            <a:prstTxWarp prst="textNoShape">
              <a:avLst/>
            </a:prstTxWarp>
          </a:bodyPr>
          <a:lstStyle>
            <a:lvl1pPr defTabSz="91391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198" y="1"/>
            <a:ext cx="2919565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2" rIns="91404" bIns="45702" numCol="1" anchor="t" anchorCtr="0" compatLnSpc="1">
            <a:prstTxWarp prst="textNoShape">
              <a:avLst/>
            </a:prstTxWarp>
          </a:bodyPr>
          <a:lstStyle>
            <a:lvl1pPr algn="r" defTabSz="91391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445"/>
            <a:ext cx="2919565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2" rIns="91404" bIns="45702" numCol="1" anchor="b" anchorCtr="0" compatLnSpc="1">
            <a:prstTxWarp prst="textNoShape">
              <a:avLst/>
            </a:prstTxWarp>
          </a:bodyPr>
          <a:lstStyle>
            <a:lvl1pPr defTabSz="91391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198" y="9372445"/>
            <a:ext cx="2919565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2" rIns="91404" bIns="45702" numCol="1" anchor="b" anchorCtr="0" compatLnSpc="1">
            <a:prstTxWarp prst="textNoShape">
              <a:avLst/>
            </a:prstTxWarp>
          </a:bodyPr>
          <a:lstStyle>
            <a:lvl1pPr algn="r" defTabSz="913911">
              <a:defRPr sz="1200">
                <a:cs typeface="+mn-cs"/>
              </a:defRPr>
            </a:lvl1pPr>
          </a:lstStyle>
          <a:p>
            <a:pPr>
              <a:defRPr/>
            </a:pPr>
            <a:fld id="{CE20B42F-CD9D-4B56-A5C8-01652EF73DF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22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9565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2" rIns="91404" bIns="45702" numCol="1" anchor="t" anchorCtr="0" compatLnSpc="1">
            <a:prstTxWarp prst="textNoShape">
              <a:avLst/>
            </a:prstTxWarp>
          </a:bodyPr>
          <a:lstStyle>
            <a:lvl1pPr defTabSz="913911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198" y="1"/>
            <a:ext cx="2919565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2" rIns="91404" bIns="45702" numCol="1" anchor="t" anchorCtr="0" compatLnSpc="1">
            <a:prstTxWarp prst="textNoShape">
              <a:avLst/>
            </a:prstTxWarp>
          </a:bodyPr>
          <a:lstStyle>
            <a:lvl1pPr algn="r" defTabSz="913911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8" y="738188"/>
            <a:ext cx="658018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208" y="4686223"/>
            <a:ext cx="4939350" cy="444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2" rIns="91404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445"/>
            <a:ext cx="2919565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2" rIns="91404" bIns="45702" numCol="1" anchor="b" anchorCtr="0" compatLnSpc="1">
            <a:prstTxWarp prst="textNoShape">
              <a:avLst/>
            </a:prstTxWarp>
          </a:bodyPr>
          <a:lstStyle>
            <a:lvl1pPr defTabSz="913911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198" y="9372445"/>
            <a:ext cx="2919565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2" rIns="91404" bIns="45702" numCol="1" anchor="b" anchorCtr="0" compatLnSpc="1">
            <a:prstTxWarp prst="textNoShape">
              <a:avLst/>
            </a:prstTxWarp>
          </a:bodyPr>
          <a:lstStyle>
            <a:lvl1pPr algn="r" defTabSz="913911">
              <a:defRPr sz="1200">
                <a:cs typeface="+mn-cs"/>
              </a:defRPr>
            </a:lvl1pPr>
          </a:lstStyle>
          <a:p>
            <a:pPr>
              <a:defRPr/>
            </a:pPr>
            <a:fld id="{EF06A917-34F2-4DA4-A641-BB6BE273E64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293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83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79262" algn="l" rtl="0" eaLnBrk="0" fontAlgn="base" hangingPunct="0">
      <a:spcBef>
        <a:spcPct val="30000"/>
      </a:spcBef>
      <a:spcAft>
        <a:spcPct val="0"/>
      </a:spcAft>
      <a:defRPr sz="1783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358524" algn="l" rtl="0" eaLnBrk="0" fontAlgn="base" hangingPunct="0">
      <a:spcBef>
        <a:spcPct val="30000"/>
      </a:spcBef>
      <a:spcAft>
        <a:spcPct val="0"/>
      </a:spcAft>
      <a:defRPr sz="1783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2037786" algn="l" rtl="0" eaLnBrk="0" fontAlgn="base" hangingPunct="0">
      <a:spcBef>
        <a:spcPct val="30000"/>
      </a:spcBef>
      <a:spcAft>
        <a:spcPct val="0"/>
      </a:spcAft>
      <a:defRPr sz="1783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717048" algn="l" rtl="0" eaLnBrk="0" fontAlgn="base" hangingPunct="0">
      <a:spcBef>
        <a:spcPct val="30000"/>
      </a:spcBef>
      <a:spcAft>
        <a:spcPct val="0"/>
      </a:spcAft>
      <a:defRPr sz="1783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396310" algn="l" defTabSz="1358524" rtl="0" eaLnBrk="1" latinLnBrk="0" hangingPunct="1">
      <a:defRPr sz="1783" kern="1200">
        <a:solidFill>
          <a:schemeClr val="tx1"/>
        </a:solidFill>
        <a:latin typeface="+mn-lt"/>
        <a:ea typeface="+mn-ea"/>
        <a:cs typeface="+mn-cs"/>
      </a:defRPr>
    </a:lvl6pPr>
    <a:lvl7pPr marL="4075572" algn="l" defTabSz="1358524" rtl="0" eaLnBrk="1" latinLnBrk="0" hangingPunct="1">
      <a:defRPr sz="1783" kern="1200">
        <a:solidFill>
          <a:schemeClr val="tx1"/>
        </a:solidFill>
        <a:latin typeface="+mn-lt"/>
        <a:ea typeface="+mn-ea"/>
        <a:cs typeface="+mn-cs"/>
      </a:defRPr>
    </a:lvl7pPr>
    <a:lvl8pPr marL="4754834" algn="l" defTabSz="1358524" rtl="0" eaLnBrk="1" latinLnBrk="0" hangingPunct="1">
      <a:defRPr sz="1783" kern="1200">
        <a:solidFill>
          <a:schemeClr val="tx1"/>
        </a:solidFill>
        <a:latin typeface="+mn-lt"/>
        <a:ea typeface="+mn-ea"/>
        <a:cs typeface="+mn-cs"/>
      </a:defRPr>
    </a:lvl8pPr>
    <a:lvl9pPr marL="5434096" algn="l" defTabSz="1358524" rtl="0" eaLnBrk="1" latinLnBrk="0" hangingPunct="1">
      <a:defRPr sz="178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87219" y="1829881"/>
            <a:ext cx="144700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Mastertitelformat bearbeiten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28220" y="3511304"/>
            <a:ext cx="11379200" cy="2336800"/>
          </a:xfrm>
          <a:prstGeom prst="rect">
            <a:avLst/>
          </a:prstGeom>
        </p:spPr>
        <p:txBody>
          <a:bodyPr/>
          <a:lstStyle>
            <a:lvl1pPr marL="0" indent="0">
              <a:defRPr/>
            </a:lvl1pPr>
          </a:lstStyle>
          <a:p>
            <a:r>
              <a:rPr lang="en-GB" dirty="0"/>
              <a:t>Master-</a:t>
            </a:r>
            <a:r>
              <a:rPr lang="en-GB" dirty="0" err="1"/>
              <a:t>Untertitelformat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E711C4E-7B5C-4F6A-9F42-C27F9FA98E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6472" y="7527467"/>
            <a:ext cx="3560330" cy="1307976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AE00BF40-81EA-4161-8A35-38265229C45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20" y="7314119"/>
            <a:ext cx="4331293" cy="173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15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0" y="3"/>
            <a:ext cx="16256000" cy="971597"/>
          </a:xfrm>
          <a:prstGeom prst="rect">
            <a:avLst/>
          </a:prstGeom>
          <a:noFill/>
        </p:spPr>
        <p:txBody>
          <a:bodyPr anchor="ctr"/>
          <a:lstStyle>
            <a:lvl1pPr marL="487638">
              <a:defRPr sz="3200"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59205" y="2171733"/>
            <a:ext cx="14209579" cy="5384800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  <a:lvl2pPr>
              <a:defRPr>
                <a:latin typeface="Gill Sans MT" panose="020B0502020104020203" pitchFamily="34" charset="0"/>
              </a:defRPr>
            </a:lvl2pPr>
            <a:lvl3pPr>
              <a:defRPr>
                <a:latin typeface="Gill Sans MT" panose="020B0502020104020203" pitchFamily="34" charset="0"/>
              </a:defRPr>
            </a:lvl3pPr>
            <a:lvl4pPr>
              <a:defRPr>
                <a:latin typeface="Gill Sans MT" panose="020B0502020104020203" pitchFamily="34" charset="0"/>
              </a:defRPr>
            </a:lvl4pPr>
            <a:lvl5pPr>
              <a:defRPr>
                <a:latin typeface="Gill Sans MT" panose="020B0502020104020203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2888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F0A099-0E45-43FD-98A3-8A4E2209E112}"/>
              </a:ext>
            </a:extLst>
          </p:cNvPr>
          <p:cNvSpPr txBox="1">
            <a:spLocks/>
          </p:cNvSpPr>
          <p:nvPr userDrawn="1"/>
        </p:nvSpPr>
        <p:spPr>
          <a:xfrm>
            <a:off x="0" y="3"/>
            <a:ext cx="16256000" cy="971597"/>
          </a:xfrm>
          <a:prstGeom prst="rect">
            <a:avLst/>
          </a:prstGeom>
          <a:solidFill>
            <a:srgbClr val="307A85"/>
          </a:solidFill>
        </p:spPr>
        <p:txBody>
          <a:bodyPr anchor="ctr"/>
          <a:lstStyle>
            <a:lvl1pPr marL="487638" algn="l" rtl="0" eaLnBrk="0" fontAlgn="base" hangingPunct="0">
              <a:spcBef>
                <a:spcPct val="0"/>
              </a:spcBef>
              <a:spcAft>
                <a:spcPct val="0"/>
              </a:spcAft>
              <a:defRPr sz="4267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7822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7822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7822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7822">
                <a:solidFill>
                  <a:schemeClr val="tx2"/>
                </a:solidFill>
                <a:latin typeface="Arial" charset="0"/>
              </a:defRPr>
            </a:lvl5pPr>
            <a:lvl6pPr marL="812730" algn="l" rtl="0" fontAlgn="base">
              <a:spcBef>
                <a:spcPct val="0"/>
              </a:spcBef>
              <a:spcAft>
                <a:spcPct val="0"/>
              </a:spcAft>
              <a:defRPr sz="7822">
                <a:solidFill>
                  <a:schemeClr val="tx2"/>
                </a:solidFill>
                <a:latin typeface="Arial" charset="0"/>
              </a:defRPr>
            </a:lvl6pPr>
            <a:lvl7pPr marL="1625463" algn="l" rtl="0" fontAlgn="base">
              <a:spcBef>
                <a:spcPct val="0"/>
              </a:spcBef>
              <a:spcAft>
                <a:spcPct val="0"/>
              </a:spcAft>
              <a:defRPr sz="7822">
                <a:solidFill>
                  <a:schemeClr val="tx2"/>
                </a:solidFill>
                <a:latin typeface="Arial" charset="0"/>
              </a:defRPr>
            </a:lvl7pPr>
            <a:lvl8pPr marL="2438192" algn="l" rtl="0" fontAlgn="base">
              <a:spcBef>
                <a:spcPct val="0"/>
              </a:spcBef>
              <a:spcAft>
                <a:spcPct val="0"/>
              </a:spcAft>
              <a:defRPr sz="7822">
                <a:solidFill>
                  <a:schemeClr val="tx2"/>
                </a:solidFill>
                <a:latin typeface="Arial" charset="0"/>
              </a:defRPr>
            </a:lvl8pPr>
            <a:lvl9pPr marL="3250924" algn="l" rtl="0" fontAlgn="base">
              <a:spcBef>
                <a:spcPct val="0"/>
              </a:spcBef>
              <a:spcAft>
                <a:spcPct val="0"/>
              </a:spcAft>
              <a:defRPr sz="7822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kern="0"/>
              <a:t>Titelmasterformat durch Klicken bearbeiten</a:t>
            </a:r>
            <a:endParaRPr lang="de-AT" kern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0" r:id="rId1"/>
    <p:sldLayoutId id="2147484300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Arial" charset="0"/>
        </a:defRPr>
      </a:lvl5pPr>
      <a:lvl6pPr marL="812730" algn="l" rtl="0" fontAlgn="base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Arial" charset="0"/>
        </a:defRPr>
      </a:lvl6pPr>
      <a:lvl7pPr marL="1625463" algn="l" rtl="0" fontAlgn="base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Arial" charset="0"/>
        </a:defRPr>
      </a:lvl7pPr>
      <a:lvl8pPr marL="2438192" algn="l" rtl="0" fontAlgn="base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Arial" charset="0"/>
        </a:defRPr>
      </a:lvl8pPr>
      <a:lvl9pPr marL="3250924" algn="l" rtl="0" fontAlgn="base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Arial" charset="0"/>
        </a:defRPr>
      </a:lvl9pPr>
    </p:titleStyle>
    <p:bodyStyle>
      <a:lvl1pPr marL="609550" indent="-609550" algn="l" rtl="0" eaLnBrk="0" fontAlgn="base" hangingPunct="0">
        <a:spcBef>
          <a:spcPct val="20000"/>
        </a:spcBef>
        <a:spcAft>
          <a:spcPct val="0"/>
        </a:spcAft>
        <a:defRPr sz="5689">
          <a:solidFill>
            <a:schemeClr val="tx1"/>
          </a:solidFill>
          <a:latin typeface="+mn-lt"/>
          <a:ea typeface="+mn-ea"/>
          <a:cs typeface="+mn-cs"/>
        </a:defRPr>
      </a:lvl1pPr>
      <a:lvl2pPr marL="1320688" indent="-507957" algn="l" rtl="0" eaLnBrk="0" fontAlgn="base" hangingPunct="0">
        <a:spcBef>
          <a:spcPct val="20000"/>
        </a:spcBef>
        <a:spcAft>
          <a:spcPct val="0"/>
        </a:spcAft>
        <a:defRPr sz="4977">
          <a:solidFill>
            <a:schemeClr val="tx1"/>
          </a:solidFill>
          <a:latin typeface="+mn-lt"/>
        </a:defRPr>
      </a:lvl2pPr>
      <a:lvl3pPr marL="2031828" indent="-406366" algn="l" rtl="0" eaLnBrk="0" fontAlgn="base" hangingPunct="0">
        <a:spcBef>
          <a:spcPct val="20000"/>
        </a:spcBef>
        <a:spcAft>
          <a:spcPct val="0"/>
        </a:spcAft>
        <a:defRPr sz="4267">
          <a:solidFill>
            <a:schemeClr val="tx1"/>
          </a:solidFill>
          <a:latin typeface="+mn-lt"/>
        </a:defRPr>
      </a:lvl3pPr>
      <a:lvl4pPr marL="2844560" indent="-406366" algn="l" rtl="0" eaLnBrk="0" fontAlgn="base" hangingPunct="0">
        <a:spcBef>
          <a:spcPct val="20000"/>
        </a:spcBef>
        <a:spcAft>
          <a:spcPct val="0"/>
        </a:spcAft>
        <a:defRPr sz="3556">
          <a:solidFill>
            <a:schemeClr val="tx1"/>
          </a:solidFill>
          <a:latin typeface="+mn-lt"/>
        </a:defRPr>
      </a:lvl4pPr>
      <a:lvl5pPr marL="3657289" indent="-406366" algn="l" rtl="0" eaLnBrk="0" fontAlgn="base" hangingPunct="0">
        <a:spcBef>
          <a:spcPct val="20000"/>
        </a:spcBef>
        <a:spcAft>
          <a:spcPct val="0"/>
        </a:spcAft>
        <a:defRPr sz="3556">
          <a:solidFill>
            <a:schemeClr val="tx1"/>
          </a:solidFill>
          <a:latin typeface="+mn-lt"/>
        </a:defRPr>
      </a:lvl5pPr>
      <a:lvl6pPr marL="4470020" indent="-406366" algn="l" rtl="0" fontAlgn="base">
        <a:spcBef>
          <a:spcPct val="20000"/>
        </a:spcBef>
        <a:spcAft>
          <a:spcPct val="0"/>
        </a:spcAft>
        <a:defRPr sz="3556">
          <a:solidFill>
            <a:schemeClr val="tx1"/>
          </a:solidFill>
          <a:latin typeface="+mn-lt"/>
        </a:defRPr>
      </a:lvl6pPr>
      <a:lvl7pPr marL="5282753" indent="-406366" algn="l" rtl="0" fontAlgn="base">
        <a:spcBef>
          <a:spcPct val="20000"/>
        </a:spcBef>
        <a:spcAft>
          <a:spcPct val="0"/>
        </a:spcAft>
        <a:defRPr sz="3556">
          <a:solidFill>
            <a:schemeClr val="tx1"/>
          </a:solidFill>
          <a:latin typeface="+mn-lt"/>
        </a:defRPr>
      </a:lvl7pPr>
      <a:lvl8pPr marL="6095484" indent="-406366" algn="l" rtl="0" fontAlgn="base">
        <a:spcBef>
          <a:spcPct val="20000"/>
        </a:spcBef>
        <a:spcAft>
          <a:spcPct val="0"/>
        </a:spcAft>
        <a:defRPr sz="3556">
          <a:solidFill>
            <a:schemeClr val="tx1"/>
          </a:solidFill>
          <a:latin typeface="+mn-lt"/>
        </a:defRPr>
      </a:lvl8pPr>
      <a:lvl9pPr marL="6908213" indent="-406366" algn="l" rtl="0" fontAlgn="base">
        <a:spcBef>
          <a:spcPct val="20000"/>
        </a:spcBef>
        <a:spcAft>
          <a:spcPct val="0"/>
        </a:spcAft>
        <a:defRPr sz="3556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162546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30" algn="l" defTabSz="162546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463" algn="l" defTabSz="162546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192" algn="l" defTabSz="162546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0924" algn="l" defTabSz="162546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654" algn="l" defTabSz="162546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386" algn="l" defTabSz="162546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116" algn="l" defTabSz="162546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1847" algn="l" defTabSz="162546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7220" y="2336963"/>
            <a:ext cx="14470000" cy="1280143"/>
          </a:xfrm>
        </p:spPr>
        <p:txBody>
          <a:bodyPr/>
          <a:lstStyle/>
          <a:p>
            <a:pPr algn="ctr"/>
            <a:br>
              <a:rPr lang="de-AT" sz="5689" dirty="0"/>
            </a:br>
            <a:endParaRPr lang="de-AT" sz="5689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64874" y="1547664"/>
            <a:ext cx="13881541" cy="6288698"/>
          </a:xfrm>
          <a:noFill/>
        </p:spPr>
        <p:txBody>
          <a:bodyPr/>
          <a:lstStyle/>
          <a:p>
            <a:pPr algn="ctr" eaLnBrk="1" hangingPunct="1">
              <a:spcAft>
                <a:spcPts val="1600"/>
              </a:spcAft>
            </a:pPr>
            <a:r>
              <a:rPr lang="en-US" sz="3600" dirty="0">
                <a:latin typeface="Gill Sans MT" panose="020B0502020104020203" pitchFamily="34" charset="0"/>
              </a:rPr>
              <a:t> 	</a:t>
            </a:r>
          </a:p>
          <a:p>
            <a:pPr algn="ctr"/>
            <a:r>
              <a:rPr lang="en-US" sz="3600" b="1" dirty="0">
                <a:latin typeface="Gill Sans MT" panose="020B0502020104020203" pitchFamily="34" charset="0"/>
              </a:rPr>
              <a:t>Age-specific changes in income in nine European countries</a:t>
            </a:r>
          </a:p>
          <a:p>
            <a:pPr algn="ctr"/>
            <a:r>
              <a:rPr lang="en-US" sz="3600" b="1" dirty="0">
                <a:latin typeface="Gill Sans MT" panose="020B0502020104020203" pitchFamily="34" charset="0"/>
              </a:rPr>
              <a:t> 2008-2017</a:t>
            </a:r>
          </a:p>
          <a:p>
            <a:pPr algn="ctr"/>
            <a:endParaRPr lang="en-US" sz="3200" b="1" dirty="0">
              <a:latin typeface="Gill Sans MT" panose="020B0502020104020203" pitchFamily="34" charset="0"/>
            </a:endParaRPr>
          </a:p>
          <a:p>
            <a:pPr algn="ctr" eaLnBrk="1" hangingPunct="1">
              <a:spcAft>
                <a:spcPts val="1600"/>
              </a:spcAft>
            </a:pPr>
            <a:r>
              <a:rPr lang="en-US" sz="2400" b="1" dirty="0">
                <a:latin typeface="Gill Sans MT" panose="020B0502020104020203" pitchFamily="34" charset="0"/>
              </a:rPr>
              <a:t>Bernhard Binder-Hammer, Sonja Spitzer, Alexia Fürnkranz-Prskawetz</a:t>
            </a:r>
          </a:p>
          <a:p>
            <a:pPr algn="ctr" eaLnBrk="1" hangingPunct="1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13th Global Meeting on Population and the Generational Economy</a:t>
            </a:r>
            <a:r>
              <a:rPr lang="de-AT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, August 2020</a:t>
            </a:r>
          </a:p>
          <a:p>
            <a:pPr algn="ctr" eaLnBrk="1" hangingPunct="1"/>
            <a:endParaRPr lang="de-AT" sz="1800" dirty="0">
              <a:latin typeface="Gill Sans MT" panose="020B0502020104020203" pitchFamily="34" charset="0"/>
            </a:endParaRPr>
          </a:p>
          <a:p>
            <a:pPr algn="ctr" eaLnBrk="1" hangingPunct="1"/>
            <a:endParaRPr lang="de-AT" sz="1800" dirty="0">
              <a:latin typeface="Gill Sans MT" panose="020B0502020104020203" pitchFamily="34" charset="0"/>
            </a:endParaRPr>
          </a:p>
          <a:p>
            <a:pPr algn="ctr" eaLnBrk="1" hangingPunct="1"/>
            <a:endParaRPr lang="de-AT" sz="1800" dirty="0">
              <a:latin typeface="Gill Sans MT" panose="020B0502020104020203" pitchFamily="34" charset="0"/>
            </a:endParaRPr>
          </a:p>
          <a:p>
            <a:pPr algn="ctr" eaLnBrk="1" hangingPunct="1"/>
            <a:endParaRPr lang="de-AT" sz="1800" dirty="0">
              <a:latin typeface="Gill Sans MT" panose="020B0502020104020203" pitchFamily="34" charset="0"/>
            </a:endParaRPr>
          </a:p>
          <a:p>
            <a:pPr algn="ctr" eaLnBrk="1" hangingPunct="1"/>
            <a:endParaRPr lang="de-AT" sz="2400" dirty="0">
              <a:latin typeface="Gill Sans MT" panose="020B0502020104020203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C12F3B1-CF9E-4FD8-AF76-F713D411938B}"/>
              </a:ext>
            </a:extLst>
          </p:cNvPr>
          <p:cNvSpPr txBox="1"/>
          <p:nvPr/>
        </p:nvSpPr>
        <p:spPr>
          <a:xfrm>
            <a:off x="4743624" y="7668344"/>
            <a:ext cx="7632848" cy="1625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Our research is supported by JPI-MYBL and funded by the Austrian Federal Ministry of Education, Science and Research.  JPI-MYBL is supported by J-Age II, which is funded by Horizon 2020, the EU framework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programme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 for research and innovation, under grant agreement 643850.</a:t>
            </a:r>
            <a:endParaRPr lang="de-AT" sz="16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04668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22FB9E-1546-411E-991C-CA50D224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"/>
            <a:ext cx="16256000" cy="971597"/>
          </a:xfrm>
          <a:prstGeom prst="rect">
            <a:avLst/>
          </a:prstGeom>
        </p:spPr>
        <p:txBody>
          <a:bodyPr/>
          <a:lstStyle/>
          <a:p>
            <a:r>
              <a:rPr lang="de-AT" dirty="0" err="1"/>
              <a:t>Decomposition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income</a:t>
            </a:r>
            <a:r>
              <a:rPr lang="de-AT" dirty="0"/>
              <a:t> </a:t>
            </a:r>
            <a:r>
              <a:rPr lang="de-AT" dirty="0" err="1"/>
              <a:t>changes</a:t>
            </a:r>
            <a:r>
              <a:rPr lang="de-AT" dirty="0"/>
              <a:t>, </a:t>
            </a:r>
            <a:r>
              <a:rPr lang="de-AT" dirty="0" err="1"/>
              <a:t>age</a:t>
            </a:r>
            <a:r>
              <a:rPr lang="de-AT" dirty="0"/>
              <a:t> </a:t>
            </a:r>
            <a:r>
              <a:rPr lang="de-AT" dirty="0" err="1"/>
              <a:t>group</a:t>
            </a:r>
            <a:r>
              <a:rPr lang="de-AT" dirty="0"/>
              <a:t> 20-39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4E815E13-5642-4A7D-9DC4-846FDEF7D0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837824"/>
              </p:ext>
            </p:extLst>
          </p:nvPr>
        </p:nvGraphicFramePr>
        <p:xfrm>
          <a:off x="1755292" y="1331640"/>
          <a:ext cx="12925440" cy="5127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5680">
                  <a:extLst>
                    <a:ext uri="{9D8B030D-6E8A-4147-A177-3AD203B41FA5}">
                      <a16:colId xmlns:a16="http://schemas.microsoft.com/office/drawing/2014/main" val="3652502867"/>
                    </a:ext>
                  </a:extLst>
                </a:gridCol>
                <a:gridCol w="1615680">
                  <a:extLst>
                    <a:ext uri="{9D8B030D-6E8A-4147-A177-3AD203B41FA5}">
                      <a16:colId xmlns:a16="http://schemas.microsoft.com/office/drawing/2014/main" val="527213527"/>
                    </a:ext>
                  </a:extLst>
                </a:gridCol>
                <a:gridCol w="1615680">
                  <a:extLst>
                    <a:ext uri="{9D8B030D-6E8A-4147-A177-3AD203B41FA5}">
                      <a16:colId xmlns:a16="http://schemas.microsoft.com/office/drawing/2014/main" val="1814151395"/>
                    </a:ext>
                  </a:extLst>
                </a:gridCol>
                <a:gridCol w="1615680">
                  <a:extLst>
                    <a:ext uri="{9D8B030D-6E8A-4147-A177-3AD203B41FA5}">
                      <a16:colId xmlns:a16="http://schemas.microsoft.com/office/drawing/2014/main" val="3253503304"/>
                    </a:ext>
                  </a:extLst>
                </a:gridCol>
                <a:gridCol w="1615680">
                  <a:extLst>
                    <a:ext uri="{9D8B030D-6E8A-4147-A177-3AD203B41FA5}">
                      <a16:colId xmlns:a16="http://schemas.microsoft.com/office/drawing/2014/main" val="1493098204"/>
                    </a:ext>
                  </a:extLst>
                </a:gridCol>
                <a:gridCol w="1615680">
                  <a:extLst>
                    <a:ext uri="{9D8B030D-6E8A-4147-A177-3AD203B41FA5}">
                      <a16:colId xmlns:a16="http://schemas.microsoft.com/office/drawing/2014/main" val="1761535123"/>
                    </a:ext>
                  </a:extLst>
                </a:gridCol>
                <a:gridCol w="1615680">
                  <a:extLst>
                    <a:ext uri="{9D8B030D-6E8A-4147-A177-3AD203B41FA5}">
                      <a16:colId xmlns:a16="http://schemas.microsoft.com/office/drawing/2014/main" val="793243986"/>
                    </a:ext>
                  </a:extLst>
                </a:gridCol>
                <a:gridCol w="1615680">
                  <a:extLst>
                    <a:ext uri="{9D8B030D-6E8A-4147-A177-3AD203B41FA5}">
                      <a16:colId xmlns:a16="http://schemas.microsoft.com/office/drawing/2014/main" val="1491324356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l" fontAlgn="b"/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b="1" u="none" strike="noStrike" dirty="0">
                          <a:effectLst/>
                          <a:latin typeface="Gill Sans MT" panose="020B0502020104020203" pitchFamily="34" charset="0"/>
                        </a:rPr>
                        <a:t>Total</a:t>
                      </a:r>
                      <a:endParaRPr lang="de-AT" sz="24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24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24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24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24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24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b="1" u="none" strike="noStrike">
                          <a:effectLst/>
                          <a:latin typeface="Gill Sans MT" panose="020B0502020104020203" pitchFamily="34" charset="0"/>
                        </a:rPr>
                        <a:t>Inc.</a:t>
                      </a:r>
                      <a:endParaRPr lang="de-AT" sz="24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6212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endParaRPr lang="de-AT" sz="2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b="1" u="none" strike="noStrike" dirty="0" err="1">
                          <a:effectLst/>
                          <a:latin typeface="Gill Sans MT" panose="020B0502020104020203" pitchFamily="34" charset="0"/>
                        </a:rPr>
                        <a:t>net</a:t>
                      </a:r>
                      <a:endParaRPr lang="de-AT" sz="24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b="1" u="none" strike="noStrike" dirty="0">
                          <a:effectLst/>
                          <a:latin typeface="Gill Sans MT" panose="020B0502020104020203" pitchFamily="34" charset="0"/>
                        </a:rPr>
                        <a:t>Labour</a:t>
                      </a:r>
                      <a:endParaRPr lang="de-AT" sz="24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b="1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Public</a:t>
                      </a:r>
                      <a:endParaRPr lang="de-AT" sz="2400" b="1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b="1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Other</a:t>
                      </a:r>
                      <a:endParaRPr lang="de-AT" sz="2400" b="1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24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b="1" u="none" strike="noStrike">
                          <a:effectLst/>
                          <a:latin typeface="Gill Sans MT" panose="020B0502020104020203" pitchFamily="34" charset="0"/>
                        </a:rPr>
                        <a:t>Employ-</a:t>
                      </a:r>
                      <a:endParaRPr lang="de-AT" sz="24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b="1" u="none" strike="noStrike">
                          <a:effectLst/>
                          <a:latin typeface="Gill Sans MT" panose="020B0502020104020203" pitchFamily="34" charset="0"/>
                        </a:rPr>
                        <a:t>per</a:t>
                      </a:r>
                      <a:endParaRPr lang="de-AT" sz="24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44769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endParaRPr lang="de-AT" sz="2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b="1" u="none" strike="noStrike" dirty="0" err="1">
                          <a:effectLst/>
                          <a:latin typeface="Gill Sans MT" panose="020B0502020104020203" pitchFamily="34" charset="0"/>
                        </a:rPr>
                        <a:t>income</a:t>
                      </a:r>
                      <a:endParaRPr lang="de-AT" sz="24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b="1" u="none" strike="noStrike" dirty="0" err="1">
                          <a:effectLst/>
                          <a:latin typeface="Gill Sans MT" panose="020B0502020104020203" pitchFamily="34" charset="0"/>
                        </a:rPr>
                        <a:t>income</a:t>
                      </a:r>
                      <a:endParaRPr lang="de-AT" sz="24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b="1" u="none" strike="noStrike" dirty="0" err="1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transfers</a:t>
                      </a:r>
                      <a:endParaRPr lang="de-AT" sz="2400" b="1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b="1" u="none" strike="noStrike" dirty="0" err="1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income</a:t>
                      </a:r>
                      <a:endParaRPr lang="de-AT" sz="2400" b="1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24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b="1" u="none" strike="noStrike" dirty="0" err="1">
                          <a:effectLst/>
                          <a:latin typeface="Gill Sans MT" panose="020B0502020104020203" pitchFamily="34" charset="0"/>
                        </a:rPr>
                        <a:t>ment</a:t>
                      </a:r>
                      <a:endParaRPr lang="de-AT" sz="24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b="1" u="none" strike="noStrike" dirty="0" err="1">
                          <a:effectLst/>
                          <a:latin typeface="Gill Sans MT" panose="020B0502020104020203" pitchFamily="34" charset="0"/>
                        </a:rPr>
                        <a:t>empl</a:t>
                      </a:r>
                      <a:r>
                        <a:rPr lang="de-AT" sz="2400" b="1" u="none" strike="noStrike" dirty="0">
                          <a:effectLst/>
                          <a:latin typeface="Gill Sans MT" panose="020B0502020104020203" pitchFamily="34" charset="0"/>
                        </a:rPr>
                        <a:t>.</a:t>
                      </a:r>
                      <a:endParaRPr lang="de-AT" sz="24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08709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Austria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b="1" u="none" strike="noStrike" dirty="0">
                          <a:effectLst/>
                          <a:latin typeface="Gill Sans MT" panose="020B0502020104020203" pitchFamily="34" charset="0"/>
                        </a:rPr>
                        <a:t>-1</a:t>
                      </a:r>
                      <a:endParaRPr lang="de-AT" sz="24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-2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1</a:t>
                      </a:r>
                      <a:endParaRPr lang="de-AT" sz="24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0</a:t>
                      </a:r>
                      <a:endParaRPr lang="de-AT" sz="24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2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-2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0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46008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>
                          <a:effectLst/>
                          <a:latin typeface="Gill Sans MT" panose="020B0502020104020203" pitchFamily="34" charset="0"/>
                        </a:rPr>
                        <a:t>Estonia</a:t>
                      </a:r>
                      <a:endParaRPr lang="de-AT" sz="2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b="1" u="none" strike="noStrike" dirty="0">
                          <a:effectLst/>
                          <a:latin typeface="Gill Sans MT" panose="020B0502020104020203" pitchFamily="34" charset="0"/>
                        </a:rPr>
                        <a:t>17</a:t>
                      </a:r>
                      <a:endParaRPr lang="de-AT" sz="24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17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7</a:t>
                      </a:r>
                      <a:endParaRPr lang="de-AT" sz="24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-7</a:t>
                      </a:r>
                      <a:endParaRPr lang="de-AT" sz="24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-3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20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1703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>
                          <a:effectLst/>
                          <a:latin typeface="Gill Sans MT" panose="020B0502020104020203" pitchFamily="34" charset="0"/>
                        </a:rPr>
                        <a:t>Greece</a:t>
                      </a:r>
                      <a:endParaRPr lang="de-AT" sz="2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b="1" u="none" strike="noStrike" dirty="0">
                          <a:effectLst/>
                          <a:latin typeface="Gill Sans MT" panose="020B0502020104020203" pitchFamily="34" charset="0"/>
                        </a:rPr>
                        <a:t>-43</a:t>
                      </a:r>
                      <a:endParaRPr lang="de-AT" sz="24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-35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0</a:t>
                      </a:r>
                      <a:endParaRPr lang="de-AT" sz="24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-7</a:t>
                      </a:r>
                      <a:endParaRPr lang="de-AT" sz="24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2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-11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-24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76603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>
                          <a:effectLst/>
                          <a:latin typeface="Gill Sans MT" panose="020B0502020104020203" pitchFamily="34" charset="0"/>
                        </a:rPr>
                        <a:t>Spain</a:t>
                      </a:r>
                      <a:endParaRPr lang="de-AT" sz="2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b="1" u="none" strike="noStrike" dirty="0">
                          <a:effectLst/>
                          <a:latin typeface="Gill Sans MT" panose="020B0502020104020203" pitchFamily="34" charset="0"/>
                        </a:rPr>
                        <a:t>-18</a:t>
                      </a:r>
                      <a:endParaRPr lang="de-AT" sz="24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-15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-2</a:t>
                      </a:r>
                      <a:endParaRPr lang="de-AT" sz="24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0</a:t>
                      </a:r>
                      <a:endParaRPr lang="de-AT" sz="24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2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-11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-4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98691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>
                          <a:effectLst/>
                          <a:latin typeface="Gill Sans MT" panose="020B0502020104020203" pitchFamily="34" charset="0"/>
                        </a:rPr>
                        <a:t>France</a:t>
                      </a:r>
                      <a:endParaRPr lang="de-AT" sz="2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b="1" u="none" strike="noStrike" dirty="0">
                          <a:effectLst/>
                          <a:latin typeface="Gill Sans MT" panose="020B0502020104020203" pitchFamily="34" charset="0"/>
                        </a:rPr>
                        <a:t>-4</a:t>
                      </a:r>
                      <a:endParaRPr lang="de-AT" sz="24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-2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1</a:t>
                      </a:r>
                      <a:endParaRPr lang="de-AT" sz="24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-2</a:t>
                      </a:r>
                      <a:endParaRPr lang="de-AT" sz="24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-5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73488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>
                          <a:effectLst/>
                          <a:latin typeface="Gill Sans MT" panose="020B0502020104020203" pitchFamily="34" charset="0"/>
                        </a:rPr>
                        <a:t>Italy</a:t>
                      </a:r>
                      <a:endParaRPr lang="de-AT" sz="2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b="1" u="none" strike="noStrike" dirty="0">
                          <a:effectLst/>
                          <a:latin typeface="Gill Sans MT" panose="020B0502020104020203" pitchFamily="34" charset="0"/>
                        </a:rPr>
                        <a:t>-17</a:t>
                      </a:r>
                      <a:endParaRPr lang="de-AT" sz="24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-15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1</a:t>
                      </a:r>
                      <a:endParaRPr lang="de-AT" sz="24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-3</a:t>
                      </a:r>
                      <a:endParaRPr lang="de-AT" sz="24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-12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-3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32973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>
                          <a:effectLst/>
                          <a:latin typeface="Gill Sans MT" panose="020B0502020104020203" pitchFamily="34" charset="0"/>
                        </a:rPr>
                        <a:t>Poland</a:t>
                      </a:r>
                      <a:endParaRPr lang="de-AT" sz="2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b="1" u="none" strike="noStrike" dirty="0">
                          <a:effectLst/>
                          <a:latin typeface="Gill Sans MT" panose="020B0502020104020203" pitchFamily="34" charset="0"/>
                        </a:rPr>
                        <a:t>4</a:t>
                      </a:r>
                      <a:endParaRPr lang="de-AT" sz="24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0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5</a:t>
                      </a:r>
                      <a:endParaRPr lang="de-AT" sz="24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-1</a:t>
                      </a:r>
                      <a:endParaRPr lang="de-AT" sz="24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-1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69025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>
                          <a:effectLst/>
                          <a:latin typeface="Gill Sans MT" panose="020B0502020104020203" pitchFamily="34" charset="0"/>
                        </a:rPr>
                        <a:t>Sweden</a:t>
                      </a:r>
                      <a:endParaRPr lang="de-AT" sz="2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b="1" u="none" strike="noStrike" dirty="0">
                          <a:effectLst/>
                          <a:latin typeface="Gill Sans MT" panose="020B0502020104020203" pitchFamily="34" charset="0"/>
                        </a:rPr>
                        <a:t>4</a:t>
                      </a:r>
                      <a:endParaRPr lang="de-AT" sz="24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3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  <a:endParaRPr lang="de-AT" sz="2400" b="0" i="0" u="none" strike="noStrike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0</a:t>
                      </a:r>
                      <a:endParaRPr lang="de-AT" sz="24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-3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6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114543"/>
                  </a:ext>
                </a:extLst>
              </a:tr>
              <a:tr h="237668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>
                          <a:effectLst/>
                          <a:latin typeface="Gill Sans MT" panose="020B0502020104020203" pitchFamily="34" charset="0"/>
                        </a:rPr>
                        <a:t>Slovenia</a:t>
                      </a:r>
                      <a:endParaRPr lang="de-AT" sz="2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b="1" u="none" strike="noStrike" dirty="0">
                          <a:effectLst/>
                          <a:latin typeface="Gill Sans MT" panose="020B0502020104020203" pitchFamily="34" charset="0"/>
                        </a:rPr>
                        <a:t>1</a:t>
                      </a:r>
                      <a:endParaRPr lang="de-AT" sz="24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-1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1</a:t>
                      </a:r>
                      <a:endParaRPr lang="de-AT" sz="2400" b="0" i="0" u="none" strike="noStrike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0</a:t>
                      </a:r>
                      <a:endParaRPr lang="de-AT" sz="24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-5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4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05521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0BFCFBEB-A781-4C65-8881-E0A2D14A8D00}"/>
              </a:ext>
            </a:extLst>
          </p:cNvPr>
          <p:cNvSpPr txBox="1"/>
          <p:nvPr/>
        </p:nvSpPr>
        <p:spPr>
          <a:xfrm>
            <a:off x="1755292" y="6757584"/>
            <a:ext cx="13105456" cy="2109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AT" sz="2800" dirty="0" err="1">
                <a:latin typeface="Gill Sans MT" panose="020B0502020104020203" pitchFamily="34" charset="0"/>
              </a:rPr>
              <a:t>For</a:t>
            </a:r>
            <a:r>
              <a:rPr lang="de-AT" sz="2800" dirty="0">
                <a:latin typeface="Gill Sans MT" panose="020B0502020104020203" pitchFamily="34" charset="0"/>
              </a:rPr>
              <a:t> 20-39-year-old </a:t>
            </a:r>
            <a:r>
              <a:rPr lang="de-AT" sz="2800" dirty="0" err="1">
                <a:latin typeface="Gill Sans MT" panose="020B0502020104020203" pitchFamily="34" charset="0"/>
              </a:rPr>
              <a:t>changes</a:t>
            </a:r>
            <a:r>
              <a:rPr lang="de-AT" sz="2800" dirty="0">
                <a:latin typeface="Gill Sans MT" panose="020B0502020104020203" pitchFamily="34" charset="0"/>
              </a:rPr>
              <a:t> in labour </a:t>
            </a:r>
            <a:r>
              <a:rPr lang="de-AT" sz="2800" dirty="0" err="1">
                <a:latin typeface="Gill Sans MT" panose="020B0502020104020203" pitchFamily="34" charset="0"/>
              </a:rPr>
              <a:t>income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most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important</a:t>
            </a:r>
            <a:endParaRPr lang="de-AT" sz="2800" dirty="0">
              <a:latin typeface="Gill Sans MT" panose="020B0502020104020203" pitchFamily="34" charset="0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AT" sz="2800" dirty="0">
                <a:latin typeface="Gill Sans MT" panose="020B0502020104020203" pitchFamily="34" charset="0"/>
              </a:rPr>
              <a:t>In </a:t>
            </a:r>
            <a:r>
              <a:rPr lang="de-AT" sz="2800" dirty="0" err="1">
                <a:latin typeface="Gill Sans MT" panose="020B0502020104020203" pitchFamily="34" charset="0"/>
              </a:rPr>
              <a:t>Italy</a:t>
            </a:r>
            <a:r>
              <a:rPr lang="de-AT" sz="2800" dirty="0">
                <a:latin typeface="Gill Sans MT" panose="020B0502020104020203" pitchFamily="34" charset="0"/>
              </a:rPr>
              <a:t> and Spain: </a:t>
            </a:r>
            <a:r>
              <a:rPr lang="de-AT" sz="2800" dirty="0" err="1">
                <a:latin typeface="Gill Sans MT" panose="020B0502020104020203" pitchFamily="34" charset="0"/>
              </a:rPr>
              <a:t>reduction</a:t>
            </a:r>
            <a:r>
              <a:rPr lang="de-AT" sz="2800" dirty="0">
                <a:latin typeface="Gill Sans MT" panose="020B0502020104020203" pitchFamily="34" charset="0"/>
              </a:rPr>
              <a:t> in </a:t>
            </a:r>
            <a:r>
              <a:rPr lang="de-AT" sz="2800" dirty="0" err="1">
                <a:latin typeface="Gill Sans MT" panose="020B0502020104020203" pitchFamily="34" charset="0"/>
              </a:rPr>
              <a:t>income</a:t>
            </a:r>
            <a:r>
              <a:rPr lang="de-AT" sz="2800" dirty="0">
                <a:latin typeface="Gill Sans MT" panose="020B0502020104020203" pitchFamily="34" charset="0"/>
              </a:rPr>
              <a:t> due </a:t>
            </a:r>
            <a:r>
              <a:rPr lang="de-AT" sz="2800" dirty="0" err="1">
                <a:latin typeface="Gill Sans MT" panose="020B0502020104020203" pitchFamily="34" charset="0"/>
              </a:rPr>
              <a:t>to</a:t>
            </a:r>
            <a:r>
              <a:rPr lang="de-AT" sz="2800" dirty="0">
                <a:latin typeface="Gill Sans MT" panose="020B0502020104020203" pitchFamily="34" charset="0"/>
              </a:rPr>
              <a:t> a </a:t>
            </a:r>
            <a:r>
              <a:rPr lang="de-AT" sz="2800" dirty="0" err="1">
                <a:latin typeface="Gill Sans MT" panose="020B0502020104020203" pitchFamily="34" charset="0"/>
              </a:rPr>
              <a:t>decline</a:t>
            </a:r>
            <a:r>
              <a:rPr lang="de-AT" sz="2800" dirty="0">
                <a:latin typeface="Gill Sans MT" panose="020B0502020104020203" pitchFamily="34" charset="0"/>
              </a:rPr>
              <a:t> in </a:t>
            </a:r>
            <a:r>
              <a:rPr lang="de-AT" sz="2800" dirty="0" err="1">
                <a:latin typeface="Gill Sans MT" panose="020B0502020104020203" pitchFamily="34" charset="0"/>
              </a:rPr>
              <a:t>employment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rates</a:t>
            </a:r>
            <a:endParaRPr lang="de-AT" sz="2800" dirty="0">
              <a:latin typeface="Gill Sans MT" panose="020B0502020104020203" pitchFamily="34" charset="0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AT" sz="2800" dirty="0">
                <a:latin typeface="Gill Sans MT" panose="020B0502020104020203" pitchFamily="34" charset="0"/>
              </a:rPr>
              <a:t>In </a:t>
            </a:r>
            <a:r>
              <a:rPr lang="de-AT" sz="2800" dirty="0" err="1">
                <a:latin typeface="Gill Sans MT" panose="020B0502020104020203" pitchFamily="34" charset="0"/>
              </a:rPr>
              <a:t>Greece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decline</a:t>
            </a:r>
            <a:r>
              <a:rPr lang="de-AT" sz="2800" dirty="0">
                <a:latin typeface="Gill Sans MT" panose="020B0502020104020203" pitchFamily="34" charset="0"/>
              </a:rPr>
              <a:t> in </a:t>
            </a:r>
            <a:r>
              <a:rPr lang="de-AT" sz="2800" dirty="0" err="1">
                <a:latin typeface="Gill Sans MT" panose="020B0502020104020203" pitchFamily="34" charset="0"/>
              </a:rPr>
              <a:t>income</a:t>
            </a:r>
            <a:r>
              <a:rPr lang="de-AT" sz="2800" dirty="0">
                <a:latin typeface="Gill Sans MT" panose="020B0502020104020203" pitchFamily="34" charset="0"/>
              </a:rPr>
              <a:t> and </a:t>
            </a:r>
            <a:r>
              <a:rPr lang="de-AT" sz="2800" dirty="0" err="1">
                <a:latin typeface="Gill Sans MT" panose="020B0502020104020203" pitchFamily="34" charset="0"/>
              </a:rPr>
              <a:t>employment</a:t>
            </a:r>
            <a:r>
              <a:rPr lang="de-AT" sz="2800" dirty="0">
                <a:latin typeface="Gill Sans MT" panose="020B0502020104020203" pitchFamily="34" charset="0"/>
              </a:rPr>
              <a:t>, in Estonia </a:t>
            </a:r>
            <a:r>
              <a:rPr lang="de-AT" sz="2800" dirty="0" err="1">
                <a:latin typeface="Gill Sans MT" panose="020B0502020104020203" pitchFamily="34" charset="0"/>
              </a:rPr>
              <a:t>increase</a:t>
            </a:r>
            <a:r>
              <a:rPr lang="de-AT" sz="2800" dirty="0">
                <a:latin typeface="Gill Sans MT" panose="020B0502020104020203" pitchFamily="34" charset="0"/>
              </a:rPr>
              <a:t> in labour </a:t>
            </a:r>
            <a:r>
              <a:rPr lang="de-AT" sz="2800" dirty="0" err="1">
                <a:latin typeface="Gill Sans MT" panose="020B0502020104020203" pitchFamily="34" charset="0"/>
              </a:rPr>
              <a:t>income</a:t>
            </a:r>
            <a:r>
              <a:rPr lang="de-AT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20744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22FB9E-1546-411E-991C-CA50D224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"/>
            <a:ext cx="16256000" cy="971597"/>
          </a:xfrm>
          <a:prstGeom prst="rect">
            <a:avLst/>
          </a:prstGeom>
        </p:spPr>
        <p:txBody>
          <a:bodyPr/>
          <a:lstStyle/>
          <a:p>
            <a:r>
              <a:rPr lang="de-AT" dirty="0" err="1"/>
              <a:t>Decomposition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income</a:t>
            </a:r>
            <a:r>
              <a:rPr lang="de-AT" dirty="0"/>
              <a:t> </a:t>
            </a:r>
            <a:r>
              <a:rPr lang="de-AT" dirty="0" err="1"/>
              <a:t>changes</a:t>
            </a:r>
            <a:r>
              <a:rPr lang="de-AT" dirty="0"/>
              <a:t>, </a:t>
            </a:r>
            <a:r>
              <a:rPr lang="de-AT" dirty="0" err="1"/>
              <a:t>age</a:t>
            </a:r>
            <a:r>
              <a:rPr lang="de-AT" dirty="0"/>
              <a:t> </a:t>
            </a:r>
            <a:r>
              <a:rPr lang="de-AT" dirty="0" err="1"/>
              <a:t>group</a:t>
            </a:r>
            <a:r>
              <a:rPr lang="de-AT" dirty="0"/>
              <a:t> 60+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4E815E13-5642-4A7D-9DC4-846FDEF7D0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010584"/>
              </p:ext>
            </p:extLst>
          </p:nvPr>
        </p:nvGraphicFramePr>
        <p:xfrm>
          <a:off x="1791296" y="1331640"/>
          <a:ext cx="13033448" cy="5320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9181">
                  <a:extLst>
                    <a:ext uri="{9D8B030D-6E8A-4147-A177-3AD203B41FA5}">
                      <a16:colId xmlns:a16="http://schemas.microsoft.com/office/drawing/2014/main" val="3652502867"/>
                    </a:ext>
                  </a:extLst>
                </a:gridCol>
                <a:gridCol w="1629181">
                  <a:extLst>
                    <a:ext uri="{9D8B030D-6E8A-4147-A177-3AD203B41FA5}">
                      <a16:colId xmlns:a16="http://schemas.microsoft.com/office/drawing/2014/main" val="527213527"/>
                    </a:ext>
                  </a:extLst>
                </a:gridCol>
                <a:gridCol w="1629181">
                  <a:extLst>
                    <a:ext uri="{9D8B030D-6E8A-4147-A177-3AD203B41FA5}">
                      <a16:colId xmlns:a16="http://schemas.microsoft.com/office/drawing/2014/main" val="1814151395"/>
                    </a:ext>
                  </a:extLst>
                </a:gridCol>
                <a:gridCol w="1629181">
                  <a:extLst>
                    <a:ext uri="{9D8B030D-6E8A-4147-A177-3AD203B41FA5}">
                      <a16:colId xmlns:a16="http://schemas.microsoft.com/office/drawing/2014/main" val="3253503304"/>
                    </a:ext>
                  </a:extLst>
                </a:gridCol>
                <a:gridCol w="1629181">
                  <a:extLst>
                    <a:ext uri="{9D8B030D-6E8A-4147-A177-3AD203B41FA5}">
                      <a16:colId xmlns:a16="http://schemas.microsoft.com/office/drawing/2014/main" val="1493098204"/>
                    </a:ext>
                  </a:extLst>
                </a:gridCol>
                <a:gridCol w="1629181">
                  <a:extLst>
                    <a:ext uri="{9D8B030D-6E8A-4147-A177-3AD203B41FA5}">
                      <a16:colId xmlns:a16="http://schemas.microsoft.com/office/drawing/2014/main" val="1761535123"/>
                    </a:ext>
                  </a:extLst>
                </a:gridCol>
                <a:gridCol w="1629181">
                  <a:extLst>
                    <a:ext uri="{9D8B030D-6E8A-4147-A177-3AD203B41FA5}">
                      <a16:colId xmlns:a16="http://schemas.microsoft.com/office/drawing/2014/main" val="793243986"/>
                    </a:ext>
                  </a:extLst>
                </a:gridCol>
                <a:gridCol w="1629181">
                  <a:extLst>
                    <a:ext uri="{9D8B030D-6E8A-4147-A177-3AD203B41FA5}">
                      <a16:colId xmlns:a16="http://schemas.microsoft.com/office/drawing/2014/main" val="1491324356"/>
                    </a:ext>
                  </a:extLst>
                </a:gridCol>
              </a:tblGrid>
              <a:tr h="444049">
                <a:tc>
                  <a:txBody>
                    <a:bodyPr/>
                    <a:lstStyle/>
                    <a:p>
                      <a:pPr algn="l" fontAlgn="b"/>
                      <a:endParaRPr lang="de-AT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Income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621209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l" fontAlgn="b"/>
                      <a:endParaRPr lang="de-AT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</a:t>
                      </a:r>
                      <a:endParaRPr lang="de-AT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Labour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non-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447698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l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income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income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transfers</a:t>
                      </a:r>
                      <a:endParaRPr lang="de-AT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income</a:t>
                      </a:r>
                      <a:endParaRPr lang="de-AT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</a:t>
                      </a:r>
                      <a:r>
                        <a:rPr lang="de-AT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</a:t>
                      </a:r>
                      <a:r>
                        <a:rPr lang="de-AT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087099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l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Austria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460086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l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Estonia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170307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l" fontAlgn="b"/>
                      <a:r>
                        <a:rPr lang="de-AT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Greece</a:t>
                      </a:r>
                      <a:endParaRPr lang="de-AT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</a:t>
                      </a:r>
                    </a:p>
                  </a:txBody>
                  <a:tcPr marL="9525" marR="952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766037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l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Spain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986915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l" fontAlgn="b"/>
                      <a:r>
                        <a:rPr lang="de-AT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734882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l" fontAlgn="b"/>
                      <a:r>
                        <a:rPr lang="de-AT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Italy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329735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l" fontAlgn="b"/>
                      <a:r>
                        <a:rPr lang="de-AT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Poland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690250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l" fontAlgn="b"/>
                      <a:r>
                        <a:rPr lang="de-AT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Sweden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114543"/>
                  </a:ext>
                </a:extLst>
              </a:tr>
              <a:tr h="300037">
                <a:tc>
                  <a:txBody>
                    <a:bodyPr/>
                    <a:lstStyle/>
                    <a:p>
                      <a:pPr algn="l" fontAlgn="b"/>
                      <a:r>
                        <a:rPr lang="de-AT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Slovenia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05521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0BFCFBEB-A781-4C65-8881-E0A2D14A8D00}"/>
              </a:ext>
            </a:extLst>
          </p:cNvPr>
          <p:cNvSpPr txBox="1"/>
          <p:nvPr/>
        </p:nvSpPr>
        <p:spPr>
          <a:xfrm>
            <a:off x="1503264" y="7001752"/>
            <a:ext cx="13825536" cy="1309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AT" sz="2800" dirty="0">
                <a:latin typeface="Gill Sans MT" panose="020B0502020104020203" pitchFamily="34" charset="0"/>
              </a:rPr>
              <a:t>General: </a:t>
            </a:r>
            <a:r>
              <a:rPr lang="de-AT" sz="2800" dirty="0" err="1">
                <a:latin typeface="Gill Sans MT" panose="020B0502020104020203" pitchFamily="34" charset="0"/>
              </a:rPr>
              <a:t>higher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employment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rates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among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the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population</a:t>
            </a:r>
            <a:r>
              <a:rPr lang="de-AT" sz="2800" dirty="0">
                <a:latin typeface="Gill Sans MT" panose="020B0502020104020203" pitchFamily="34" charset="0"/>
              </a:rPr>
              <a:t> 60+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AT" sz="2800" dirty="0">
                <a:latin typeface="Gill Sans MT" panose="020B0502020104020203" pitchFamily="34" charset="0"/>
              </a:rPr>
              <a:t>Higher </a:t>
            </a:r>
            <a:r>
              <a:rPr lang="de-AT" sz="2800" dirty="0" err="1">
                <a:latin typeface="Gill Sans MT" panose="020B0502020104020203" pitchFamily="34" charset="0"/>
              </a:rPr>
              <a:t>income</a:t>
            </a:r>
            <a:r>
              <a:rPr lang="de-AT" sz="2800" dirty="0">
                <a:latin typeface="Gill Sans MT" panose="020B0502020104020203" pitchFamily="34" charset="0"/>
              </a:rPr>
              <a:t> due </a:t>
            </a:r>
            <a:r>
              <a:rPr lang="de-AT" sz="2800" dirty="0" err="1">
                <a:latin typeface="Gill Sans MT" panose="020B0502020104020203" pitchFamily="34" charset="0"/>
              </a:rPr>
              <a:t>to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higher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employment</a:t>
            </a:r>
            <a:r>
              <a:rPr lang="de-AT" sz="2800" dirty="0">
                <a:latin typeface="Gill Sans MT" panose="020B0502020104020203" pitchFamily="34" charset="0"/>
              </a:rPr>
              <a:t> and </a:t>
            </a:r>
            <a:r>
              <a:rPr lang="de-AT" sz="2800" dirty="0" err="1">
                <a:latin typeface="Gill Sans MT" panose="020B0502020104020203" pitchFamily="34" charset="0"/>
              </a:rPr>
              <a:t>higher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transfer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benefits</a:t>
            </a:r>
            <a:r>
              <a:rPr lang="de-AT" sz="2800" dirty="0">
                <a:latin typeface="Gill Sans MT" panose="020B0502020104020203" pitchFamily="34" charset="0"/>
              </a:rPr>
              <a:t> per non-</a:t>
            </a:r>
            <a:r>
              <a:rPr lang="de-AT" sz="2800" dirty="0" err="1">
                <a:latin typeface="Gill Sans MT" panose="020B0502020104020203" pitchFamily="34" charset="0"/>
              </a:rPr>
              <a:t>employed</a:t>
            </a:r>
            <a:endParaRPr lang="de-AT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83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C3078D-08E1-4EB3-95AC-79862E98C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"/>
            <a:ext cx="16256000" cy="971597"/>
          </a:xfrm>
          <a:prstGeom prst="rect">
            <a:avLst/>
          </a:prstGeom>
        </p:spPr>
        <p:txBody>
          <a:bodyPr/>
          <a:lstStyle/>
          <a:p>
            <a:r>
              <a:rPr lang="de-AT" dirty="0"/>
              <a:t>Summary: </a:t>
            </a:r>
            <a:r>
              <a:rPr lang="de-AT" dirty="0" err="1"/>
              <a:t>income</a:t>
            </a:r>
            <a:r>
              <a:rPr lang="de-AT" dirty="0"/>
              <a:t> </a:t>
            </a:r>
            <a:r>
              <a:rPr lang="de-AT" dirty="0" err="1"/>
              <a:t>changes</a:t>
            </a:r>
            <a:r>
              <a:rPr lang="de-AT" dirty="0"/>
              <a:t> 2008-2017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02ABBC-59F5-42B6-B51A-CC16C0A7D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210" y="1691680"/>
            <a:ext cx="14209579" cy="5384800"/>
          </a:xfrm>
        </p:spPr>
        <p:txBody>
          <a:bodyPr/>
          <a:lstStyle/>
          <a:p>
            <a:pPr marL="0" indent="0"/>
            <a:r>
              <a:rPr lang="de-AT" sz="2800" b="1" dirty="0"/>
              <a:t>General: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 err="1"/>
              <a:t>Stagnating</a:t>
            </a:r>
            <a:r>
              <a:rPr lang="de-AT" sz="2800" dirty="0"/>
              <a:t>/</a:t>
            </a:r>
            <a:r>
              <a:rPr lang="de-AT" sz="2800" dirty="0" err="1"/>
              <a:t>declining</a:t>
            </a:r>
            <a:r>
              <a:rPr lang="de-AT" sz="2800" dirty="0"/>
              <a:t> </a:t>
            </a:r>
            <a:r>
              <a:rPr lang="de-AT" sz="2800" dirty="0" err="1"/>
              <a:t>aggregate</a:t>
            </a:r>
            <a:r>
              <a:rPr lang="de-AT" sz="2800" dirty="0"/>
              <a:t> </a:t>
            </a:r>
            <a:r>
              <a:rPr lang="de-AT" sz="2800" dirty="0" err="1"/>
              <a:t>inocme</a:t>
            </a:r>
            <a:endParaRPr lang="de-AT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 err="1"/>
              <a:t>Increase</a:t>
            </a:r>
            <a:r>
              <a:rPr lang="de-AT" sz="2800" dirty="0"/>
              <a:t> in </a:t>
            </a:r>
            <a:r>
              <a:rPr lang="de-AT" sz="2800" dirty="0" err="1"/>
              <a:t>public</a:t>
            </a:r>
            <a:r>
              <a:rPr lang="de-AT" sz="2800" dirty="0"/>
              <a:t> </a:t>
            </a:r>
            <a:r>
              <a:rPr lang="de-AT" sz="2800" dirty="0" err="1"/>
              <a:t>sector</a:t>
            </a:r>
            <a:r>
              <a:rPr lang="de-AT" sz="2800" dirty="0"/>
              <a:t> </a:t>
            </a:r>
            <a:r>
              <a:rPr lang="de-AT" sz="2800" dirty="0" err="1"/>
              <a:t>redistribution</a:t>
            </a:r>
            <a:endParaRPr lang="de-AT" sz="2800" dirty="0"/>
          </a:p>
          <a:p>
            <a:pPr marL="0" indent="0"/>
            <a:endParaRPr lang="de-AT" sz="2800" b="1" dirty="0"/>
          </a:p>
          <a:p>
            <a:pPr marL="0" indent="0"/>
            <a:r>
              <a:rPr lang="de-AT" sz="2800" b="1" dirty="0"/>
              <a:t>Young </a:t>
            </a:r>
            <a:r>
              <a:rPr lang="de-AT" sz="2800" b="1" dirty="0" err="1"/>
              <a:t>population</a:t>
            </a:r>
            <a:r>
              <a:rPr lang="de-AT" sz="2800" b="1" dirty="0"/>
              <a:t>: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e-AT" sz="2800" dirty="0" err="1"/>
              <a:t>Stagnating</a:t>
            </a:r>
            <a:r>
              <a:rPr lang="de-AT" sz="2800" dirty="0"/>
              <a:t>/</a:t>
            </a:r>
            <a:r>
              <a:rPr lang="de-AT" sz="2800" dirty="0" err="1"/>
              <a:t>declining</a:t>
            </a:r>
            <a:r>
              <a:rPr lang="de-AT" sz="2800" dirty="0"/>
              <a:t> </a:t>
            </a:r>
            <a:r>
              <a:rPr lang="de-AT" sz="2800" dirty="0" err="1"/>
              <a:t>income</a:t>
            </a:r>
            <a:r>
              <a:rPr lang="de-AT" sz="2800" dirty="0"/>
              <a:t> </a:t>
            </a:r>
            <a:r>
              <a:rPr lang="de-AT" sz="2800" dirty="0" err="1"/>
              <a:t>among</a:t>
            </a:r>
            <a:r>
              <a:rPr lang="de-AT" sz="2800" dirty="0"/>
              <a:t> </a:t>
            </a:r>
            <a:r>
              <a:rPr lang="de-AT" sz="2800" dirty="0" err="1"/>
              <a:t>the</a:t>
            </a:r>
            <a:r>
              <a:rPr lang="de-AT" sz="2800" dirty="0"/>
              <a:t> </a:t>
            </a:r>
            <a:r>
              <a:rPr lang="de-AT" sz="2800" dirty="0" err="1"/>
              <a:t>young</a:t>
            </a:r>
            <a:r>
              <a:rPr lang="de-AT" sz="2800" dirty="0"/>
              <a:t> (</a:t>
            </a:r>
            <a:r>
              <a:rPr lang="de-AT" sz="2800" dirty="0" err="1"/>
              <a:t>age</a:t>
            </a:r>
            <a:r>
              <a:rPr lang="de-AT" sz="2800" dirty="0"/>
              <a:t> 20-39)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e-AT" sz="2800" dirty="0" err="1"/>
              <a:t>Reason</a:t>
            </a:r>
            <a:r>
              <a:rPr lang="de-AT" sz="2800" dirty="0"/>
              <a:t>: </a:t>
            </a:r>
            <a:r>
              <a:rPr lang="de-AT" sz="2800" dirty="0" err="1"/>
              <a:t>Stagnating</a:t>
            </a:r>
            <a:r>
              <a:rPr lang="de-AT" sz="2800" dirty="0"/>
              <a:t> </a:t>
            </a:r>
            <a:r>
              <a:rPr lang="de-AT" sz="2800" dirty="0" err="1"/>
              <a:t>incomes</a:t>
            </a:r>
            <a:r>
              <a:rPr lang="de-AT" sz="2800" dirty="0"/>
              <a:t>/</a:t>
            </a:r>
            <a:r>
              <a:rPr lang="de-AT" sz="2800" dirty="0" err="1"/>
              <a:t>declining</a:t>
            </a:r>
            <a:r>
              <a:rPr lang="de-AT" sz="2800" dirty="0"/>
              <a:t> </a:t>
            </a:r>
            <a:r>
              <a:rPr lang="de-AT" sz="2800" dirty="0" err="1"/>
              <a:t>employment</a:t>
            </a:r>
            <a:r>
              <a:rPr lang="de-AT" sz="2800" dirty="0"/>
              <a:t> </a:t>
            </a:r>
            <a:r>
              <a:rPr lang="de-AT" sz="2800" dirty="0" err="1"/>
              <a:t>rates</a:t>
            </a:r>
            <a:endParaRPr lang="de-AT" sz="2800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e-AT" sz="28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Increase</a:t>
            </a:r>
            <a:r>
              <a:rPr lang="de-AT" sz="2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in </a:t>
            </a:r>
            <a:r>
              <a:rPr lang="de-AT" sz="28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income</a:t>
            </a:r>
            <a:r>
              <a:rPr lang="de-AT" sz="2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de-AT" sz="28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of</a:t>
            </a:r>
            <a:r>
              <a:rPr lang="de-AT" sz="2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de-AT" sz="28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the</a:t>
            </a:r>
            <a:r>
              <a:rPr lang="de-AT" sz="2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de-AT" sz="28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young</a:t>
            </a:r>
            <a:r>
              <a:rPr lang="de-AT" sz="2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in Estonia and </a:t>
            </a:r>
            <a:r>
              <a:rPr lang="de-AT" sz="28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Poland</a:t>
            </a:r>
            <a:endParaRPr lang="de-AT" sz="28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e-AT" sz="2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Large </a:t>
            </a:r>
            <a:r>
              <a:rPr lang="de-AT" sz="28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decline</a:t>
            </a:r>
            <a:r>
              <a:rPr lang="de-AT" sz="2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in </a:t>
            </a:r>
            <a:r>
              <a:rPr lang="de-AT" sz="28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income</a:t>
            </a:r>
            <a:r>
              <a:rPr lang="de-AT" sz="2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in </a:t>
            </a:r>
            <a:r>
              <a:rPr lang="de-AT" sz="28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Greece</a:t>
            </a:r>
            <a:endParaRPr lang="de-AT" sz="28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endParaRPr lang="de-AT" sz="2800" dirty="0"/>
          </a:p>
          <a:p>
            <a:pPr marL="0" indent="0"/>
            <a:r>
              <a:rPr lang="de-AT" sz="2800" b="1" dirty="0"/>
              <a:t>Population 60+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e-AT" sz="2800" dirty="0" err="1"/>
              <a:t>Increase</a:t>
            </a:r>
            <a:r>
              <a:rPr lang="de-AT" sz="2800" dirty="0"/>
              <a:t> in </a:t>
            </a:r>
            <a:r>
              <a:rPr lang="de-AT" sz="2800" dirty="0" err="1"/>
              <a:t>income</a:t>
            </a:r>
            <a:r>
              <a:rPr lang="de-AT" sz="2800" dirty="0"/>
              <a:t> </a:t>
            </a:r>
            <a:r>
              <a:rPr lang="de-AT" sz="2800" dirty="0" err="1"/>
              <a:t>of</a:t>
            </a:r>
            <a:r>
              <a:rPr lang="de-AT" sz="2800" dirty="0"/>
              <a:t> </a:t>
            </a:r>
            <a:r>
              <a:rPr lang="de-AT" sz="2800" dirty="0" err="1"/>
              <a:t>the</a:t>
            </a:r>
            <a:r>
              <a:rPr lang="de-AT" sz="2800" dirty="0"/>
              <a:t> </a:t>
            </a:r>
            <a:r>
              <a:rPr lang="de-AT" sz="2800" dirty="0" err="1"/>
              <a:t>population</a:t>
            </a:r>
            <a:r>
              <a:rPr lang="de-AT" sz="2800" dirty="0"/>
              <a:t> 60+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e-AT" sz="2800" dirty="0" err="1"/>
              <a:t>Increase</a:t>
            </a:r>
            <a:r>
              <a:rPr lang="de-AT" sz="2800" dirty="0"/>
              <a:t> in </a:t>
            </a:r>
            <a:r>
              <a:rPr lang="de-AT" sz="2800" dirty="0" err="1"/>
              <a:t>employment</a:t>
            </a:r>
            <a:r>
              <a:rPr lang="de-AT" sz="2800" dirty="0"/>
              <a:t> </a:t>
            </a:r>
            <a:r>
              <a:rPr lang="de-AT" sz="2800" dirty="0" err="1"/>
              <a:t>rates</a:t>
            </a:r>
            <a:r>
              <a:rPr lang="de-AT" sz="2800" dirty="0"/>
              <a:t> and in </a:t>
            </a:r>
            <a:r>
              <a:rPr lang="de-AT" sz="2800" dirty="0" err="1"/>
              <a:t>public</a:t>
            </a:r>
            <a:r>
              <a:rPr lang="de-AT" sz="2800" dirty="0"/>
              <a:t> </a:t>
            </a:r>
            <a:r>
              <a:rPr lang="de-AT" sz="2800" dirty="0" err="1"/>
              <a:t>transfers</a:t>
            </a:r>
            <a:endParaRPr lang="de-AT" sz="2800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2767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3CFEE2-39F0-440A-B90A-7F3BF1BDC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4856"/>
            <a:ext cx="16256000" cy="683565"/>
          </a:xfrm>
          <a:prstGeom prst="rect">
            <a:avLst/>
          </a:prstGeom>
          <a:noFill/>
        </p:spPr>
        <p:txBody>
          <a:bodyPr/>
          <a:lstStyle/>
          <a:p>
            <a:r>
              <a:rPr lang="de-AT" sz="3600" dirty="0">
                <a:solidFill>
                  <a:schemeClr val="tx1"/>
                </a:solidFill>
              </a:rPr>
              <a:t>Motivation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34F2CDB-8BA2-4E28-8140-E4398427AC71}"/>
              </a:ext>
            </a:extLst>
          </p:cNvPr>
          <p:cNvSpPr txBox="1"/>
          <p:nvPr/>
        </p:nvSpPr>
        <p:spPr>
          <a:xfrm>
            <a:off x="783184" y="1576198"/>
            <a:ext cx="648072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>
                <a:latin typeface="Gill Sans MT" panose="020B0502020104020203" pitchFamily="34" charset="0"/>
              </a:rPr>
              <a:t>Income </a:t>
            </a:r>
            <a:r>
              <a:rPr lang="de-AT" sz="2800" dirty="0" err="1">
                <a:latin typeface="Gill Sans MT" panose="020B0502020104020203" pitchFamily="34" charset="0"/>
              </a:rPr>
              <a:t>young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generations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is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declining</a:t>
            </a:r>
            <a:r>
              <a:rPr lang="de-AT" sz="2800" dirty="0">
                <a:latin typeface="Gill Sans MT" panose="020B0502020104020203" pitchFamily="34" charset="0"/>
              </a:rPr>
              <a:t>/</a:t>
            </a:r>
            <a:r>
              <a:rPr lang="de-AT" sz="2800" dirty="0" err="1">
                <a:latin typeface="Gill Sans MT" panose="020B0502020104020203" pitchFamily="34" charset="0"/>
              </a:rPr>
              <a:t>stagnating</a:t>
            </a:r>
            <a:r>
              <a:rPr lang="de-AT" sz="2800" dirty="0">
                <a:latin typeface="Gill Sans MT" panose="020B0502020104020203" pitchFamily="34" charset="0"/>
              </a:rPr>
              <a:t> in Europe </a:t>
            </a:r>
            <a:r>
              <a:rPr lang="de-AT" sz="2800" dirty="0" err="1">
                <a:latin typeface="Gill Sans MT" panose="020B0502020104020203" pitchFamily="34" charset="0"/>
              </a:rPr>
              <a:t>since</a:t>
            </a:r>
            <a:r>
              <a:rPr lang="de-AT" sz="2800" dirty="0">
                <a:latin typeface="Gill Sans MT" panose="020B0502020104020203" pitchFamily="34" charset="0"/>
              </a:rPr>
              <a:t> 2008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AT" sz="2800" dirty="0">
              <a:latin typeface="Gill Sans MT" panose="020B05020201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>
                <a:latin typeface="Gill Sans MT" panose="020B0502020104020203" pitchFamily="34" charset="0"/>
              </a:rPr>
              <a:t>Median </a:t>
            </a:r>
            <a:r>
              <a:rPr lang="de-AT" sz="2800" dirty="0" err="1">
                <a:latin typeface="Gill Sans MT" panose="020B0502020104020203" pitchFamily="34" charset="0"/>
              </a:rPr>
              <a:t>equivalised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income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of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population</a:t>
            </a:r>
            <a:r>
              <a:rPr lang="de-AT" sz="2800" dirty="0">
                <a:latin typeface="Gill Sans MT" panose="020B0502020104020203" pitchFamily="34" charset="0"/>
              </a:rPr>
              <a:t> 20-39 relative </a:t>
            </a:r>
            <a:r>
              <a:rPr lang="de-AT" sz="2800" dirty="0" err="1">
                <a:latin typeface="Gill Sans MT" panose="020B0502020104020203" pitchFamily="34" charset="0"/>
              </a:rPr>
              <a:t>to</a:t>
            </a:r>
            <a:r>
              <a:rPr lang="de-AT" sz="2800" dirty="0">
                <a:latin typeface="Gill Sans MT" panose="020B0502020104020203" pitchFamily="34" charset="0"/>
              </a:rPr>
              <a:t> total median </a:t>
            </a:r>
            <a:r>
              <a:rPr lang="de-AT" sz="2800" dirty="0" err="1">
                <a:latin typeface="Gill Sans MT" panose="020B0502020104020203" pitchFamily="34" charset="0"/>
              </a:rPr>
              <a:t>declined</a:t>
            </a:r>
            <a:r>
              <a:rPr lang="de-AT" sz="2800" dirty="0">
                <a:latin typeface="Gill Sans MT" panose="020B0502020104020203" pitchFamily="34" charset="0"/>
              </a:rPr>
              <a:t> in 21 out </a:t>
            </a:r>
            <a:r>
              <a:rPr lang="de-AT" sz="2800" dirty="0" err="1">
                <a:latin typeface="Gill Sans MT" panose="020B0502020104020203" pitchFamily="34" charset="0"/>
              </a:rPr>
              <a:t>of</a:t>
            </a:r>
            <a:r>
              <a:rPr lang="de-AT" sz="2800" dirty="0">
                <a:latin typeface="Gill Sans MT" panose="020B0502020104020203" pitchFamily="34" charset="0"/>
              </a:rPr>
              <a:t> 29 countries </a:t>
            </a:r>
          </a:p>
          <a:p>
            <a:endParaRPr lang="de-AT" sz="2800" dirty="0">
              <a:latin typeface="Gill Sans MT" panose="020B0502020104020203" pitchFamily="34" charset="0"/>
            </a:endParaRPr>
          </a:p>
          <a:p>
            <a:endParaRPr lang="de-AT" sz="2800" dirty="0">
              <a:latin typeface="Gill Sans MT" panose="020B0502020104020203" pitchFamily="34" charset="0"/>
            </a:endParaRPr>
          </a:p>
          <a:p>
            <a:r>
              <a:rPr lang="de-AT" sz="2800" dirty="0">
                <a:latin typeface="Gill Sans MT" panose="020B0502020104020203" pitchFamily="34" charset="0"/>
              </a:rPr>
              <a:t>Source: </a:t>
            </a:r>
          </a:p>
          <a:p>
            <a:r>
              <a:rPr lang="de-AT" sz="2800" dirty="0">
                <a:latin typeface="Gill Sans MT" panose="020B0502020104020203" pitchFamily="34" charset="0"/>
              </a:rPr>
              <a:t>European </a:t>
            </a:r>
            <a:r>
              <a:rPr lang="de-AT" sz="2800" dirty="0" err="1">
                <a:latin typeface="Gill Sans MT" panose="020B0502020104020203" pitchFamily="34" charset="0"/>
              </a:rPr>
              <a:t>Demographic</a:t>
            </a:r>
            <a:r>
              <a:rPr lang="de-AT" sz="2800" dirty="0">
                <a:latin typeface="Gill Sans MT" panose="020B0502020104020203" pitchFamily="34" charset="0"/>
              </a:rPr>
              <a:t> Data Sheet http://www.populationeurope.org/en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AT" sz="2800" dirty="0">
              <a:latin typeface="Gill Sans MT" panose="020B0502020104020203" pitchFamily="34" charset="0"/>
            </a:endParaRPr>
          </a:p>
          <a:p>
            <a:endParaRPr lang="de-AT" sz="2800" dirty="0">
              <a:latin typeface="Gill Sans MT" panose="020B0502020104020203" pitchFamily="34" charset="0"/>
            </a:endParaRPr>
          </a:p>
          <a:p>
            <a:endParaRPr lang="de-AT" sz="2800" dirty="0">
              <a:latin typeface="Gill Sans MT" panose="020B0502020104020203" pitchFamily="34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C23E250-697F-4EA2-B410-421D386658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952" y="581273"/>
            <a:ext cx="7926264" cy="798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58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58DD46-0109-4B68-A4A0-CA6719B11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"/>
            <a:ext cx="16256000" cy="971597"/>
          </a:xfrm>
          <a:prstGeom prst="rect">
            <a:avLst/>
          </a:prstGeom>
        </p:spPr>
        <p:txBody>
          <a:bodyPr/>
          <a:lstStyle/>
          <a:p>
            <a:r>
              <a:rPr lang="de-AT" sz="3600" dirty="0"/>
              <a:t>Motivation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1975AC32-4D18-405A-82F2-45F4C71808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376694"/>
              </p:ext>
            </p:extLst>
          </p:nvPr>
        </p:nvGraphicFramePr>
        <p:xfrm>
          <a:off x="495152" y="1331640"/>
          <a:ext cx="14833648" cy="72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9879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96CD6A-8BF8-404B-A94E-6558FAAA3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9208" y="755576"/>
            <a:ext cx="14873651" cy="5384800"/>
          </a:xfrm>
        </p:spPr>
        <p:txBody>
          <a:bodyPr/>
          <a:lstStyle/>
          <a:p>
            <a:pPr marL="0" indent="0" algn="l"/>
            <a:r>
              <a:rPr lang="en-US" sz="2800" b="1" dirty="0"/>
              <a:t>Objective: </a:t>
            </a:r>
          </a:p>
          <a:p>
            <a:pPr marL="0" indent="0" algn="l"/>
            <a:endParaRPr lang="en-US" sz="2800" b="1" u="sng" dirty="0"/>
          </a:p>
          <a:p>
            <a:pPr marL="0" indent="0" algn="l"/>
            <a:r>
              <a:rPr lang="en-US" sz="2800" dirty="0"/>
              <a:t>Understanding the generational patterns of income changes 2008-2017</a:t>
            </a:r>
          </a:p>
          <a:p>
            <a:pPr marL="0" indent="0" algn="l"/>
            <a:endParaRPr lang="en-US" sz="2800" dirty="0"/>
          </a:p>
          <a:p>
            <a:pPr marL="0" indent="0" algn="l"/>
            <a:r>
              <a:rPr lang="en-US" sz="2800" b="1" dirty="0"/>
              <a:t>Research questions:</a:t>
            </a:r>
          </a:p>
          <a:p>
            <a:pPr marL="0" indent="0" algn="l"/>
            <a:endParaRPr lang="en-US" sz="2800" dirty="0"/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Change in aggregate incomes, taxes and benefits between 2008 and 2017? 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Income changes of young adults compared to older working age adults and retirees?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Can the income changes be attributed to changes in employment, wages or social benefits? </a:t>
            </a:r>
          </a:p>
          <a:p>
            <a:pPr marL="0" indent="0" algn="l"/>
            <a:endParaRPr lang="en-US" sz="2800" dirty="0"/>
          </a:p>
          <a:p>
            <a:pPr marL="0" indent="0" algn="l"/>
            <a:endParaRPr lang="en-US" sz="2800" dirty="0"/>
          </a:p>
          <a:p>
            <a:pPr marL="0" indent="0" algn="l"/>
            <a:r>
              <a:rPr lang="en-US" sz="2800" dirty="0"/>
              <a:t>Countries: Austria, Estonia, Greece, Spain, France, Italy, Poland, Sweden and Slovenia. 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1674363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D99C50-A61E-4DA1-B634-0B8DCE33F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"/>
            <a:ext cx="16256000" cy="971597"/>
          </a:xfrm>
          <a:prstGeom prst="rect">
            <a:avLst/>
          </a:prstGeom>
        </p:spPr>
        <p:txBody>
          <a:bodyPr/>
          <a:lstStyle/>
          <a:p>
            <a:r>
              <a:rPr lang="de-AT" dirty="0"/>
              <a:t>Aggregate </a:t>
            </a:r>
            <a:r>
              <a:rPr lang="de-AT" dirty="0" err="1"/>
              <a:t>income</a:t>
            </a:r>
            <a:endParaRPr lang="de-AT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3C48965-E6C5-427A-80FD-862E124B0A7B}"/>
              </a:ext>
            </a:extLst>
          </p:cNvPr>
          <p:cNvSpPr txBox="1"/>
          <p:nvPr/>
        </p:nvSpPr>
        <p:spPr>
          <a:xfrm>
            <a:off x="1503264" y="2195736"/>
            <a:ext cx="13033448" cy="4421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sz="2800" dirty="0" err="1">
                <a:latin typeface="Gill Sans MT" panose="020B0502020104020203" pitchFamily="34" charset="0"/>
              </a:rPr>
              <a:t>We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are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interested</a:t>
            </a:r>
            <a:r>
              <a:rPr lang="de-AT" sz="2800" dirty="0">
                <a:latin typeface="Gill Sans MT" panose="020B0502020104020203" pitchFamily="34" charset="0"/>
              </a:rPr>
              <a:t> in </a:t>
            </a:r>
            <a:r>
              <a:rPr lang="de-AT" sz="2800" dirty="0" err="1">
                <a:latin typeface="Gill Sans MT" panose="020B0502020104020203" pitchFamily="34" charset="0"/>
              </a:rPr>
              <a:t>changes</a:t>
            </a:r>
            <a:r>
              <a:rPr lang="de-AT" sz="2800" dirty="0">
                <a:latin typeface="Gill Sans MT" panose="020B0502020104020203" pitchFamily="34" charset="0"/>
              </a:rPr>
              <a:t> in: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800" dirty="0">
                <a:latin typeface="Gill Sans MT" panose="020B0502020104020203" pitchFamily="34" charset="0"/>
              </a:rPr>
              <a:t>Primary </a:t>
            </a:r>
            <a:r>
              <a:rPr lang="de-AT" sz="2800" dirty="0" err="1">
                <a:latin typeface="Gill Sans MT" panose="020B0502020104020203" pitchFamily="34" charset="0"/>
              </a:rPr>
              <a:t>income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of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households</a:t>
            </a:r>
            <a:r>
              <a:rPr lang="de-AT" sz="2800" dirty="0">
                <a:latin typeface="Gill Sans MT" panose="020B0502020104020203" pitchFamily="34" charset="0"/>
              </a:rPr>
              <a:t> (Y)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800" dirty="0" err="1">
                <a:latin typeface="Gill Sans MT" panose="020B0502020104020203" pitchFamily="34" charset="0"/>
              </a:rPr>
              <a:t>Taxes</a:t>
            </a:r>
            <a:r>
              <a:rPr lang="de-AT" sz="2800" dirty="0">
                <a:latin typeface="Gill Sans MT" panose="020B0502020104020203" pitchFamily="34" charset="0"/>
              </a:rPr>
              <a:t> (</a:t>
            </a:r>
            <a:r>
              <a:rPr lang="de-AT" sz="2800" dirty="0" err="1">
                <a:latin typeface="Gill Sans MT" panose="020B0502020104020203" pitchFamily="34" charset="0"/>
              </a:rPr>
              <a:t>less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consumption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taxes</a:t>
            </a:r>
            <a:r>
              <a:rPr lang="de-AT" sz="2800" dirty="0">
                <a:latin typeface="Gill Sans MT" panose="020B0502020104020203" pitchFamily="34" charset="0"/>
              </a:rPr>
              <a:t>) in per </a:t>
            </a:r>
            <a:r>
              <a:rPr lang="de-AT" sz="2800" dirty="0" err="1">
                <a:latin typeface="Gill Sans MT" panose="020B0502020104020203" pitchFamily="34" charset="0"/>
              </a:rPr>
              <a:t>cent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of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primary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income</a:t>
            </a:r>
            <a:endParaRPr lang="de-AT" sz="2800" dirty="0">
              <a:latin typeface="Gill Sans MT" panose="020B0502020104020203" pitchFamily="34" charset="0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800" dirty="0" err="1">
                <a:latin typeface="Gill Sans MT" panose="020B0502020104020203" pitchFamily="34" charset="0"/>
              </a:rPr>
              <a:t>Social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benefits</a:t>
            </a:r>
            <a:r>
              <a:rPr lang="de-AT" sz="2800" dirty="0">
                <a:latin typeface="Gill Sans MT" panose="020B0502020104020203" pitchFamily="34" charset="0"/>
              </a:rPr>
              <a:t> in % </a:t>
            </a:r>
            <a:r>
              <a:rPr lang="de-AT" sz="2800" dirty="0" err="1">
                <a:latin typeface="Gill Sans MT" panose="020B0502020104020203" pitchFamily="34" charset="0"/>
              </a:rPr>
              <a:t>of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primary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income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800" dirty="0" err="1">
                <a:latin typeface="Gill Sans MT" panose="020B0502020104020203" pitchFamily="34" charset="0"/>
              </a:rPr>
              <a:t>Disposable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income</a:t>
            </a:r>
            <a:endParaRPr lang="de-AT" sz="2800" dirty="0">
              <a:latin typeface="Gill Sans MT" panose="020B05020201040202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84369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D99C50-A61E-4DA1-B634-0B8DCE33F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"/>
            <a:ext cx="16256000" cy="971597"/>
          </a:xfrm>
          <a:prstGeom prst="rect">
            <a:avLst/>
          </a:prstGeom>
        </p:spPr>
        <p:txBody>
          <a:bodyPr/>
          <a:lstStyle/>
          <a:p>
            <a:r>
              <a:rPr lang="de-AT" dirty="0"/>
              <a:t>Aggregate </a:t>
            </a:r>
            <a:r>
              <a:rPr lang="de-AT" dirty="0" err="1"/>
              <a:t>income</a:t>
            </a:r>
            <a:r>
              <a:rPr lang="de-AT" dirty="0"/>
              <a:t>: </a:t>
            </a:r>
            <a:r>
              <a:rPr lang="de-AT" dirty="0" err="1"/>
              <a:t>changes</a:t>
            </a:r>
            <a:r>
              <a:rPr lang="de-AT" dirty="0"/>
              <a:t> 2008 – 2017 (</a:t>
            </a:r>
            <a:r>
              <a:rPr lang="de-AT" dirty="0" err="1"/>
              <a:t>households</a:t>
            </a:r>
            <a:r>
              <a:rPr lang="de-AT" dirty="0"/>
              <a:t>)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A74A5BB9-921E-4356-A580-DF92021AC2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326102"/>
              </p:ext>
            </p:extLst>
          </p:nvPr>
        </p:nvGraphicFramePr>
        <p:xfrm>
          <a:off x="1575272" y="1187624"/>
          <a:ext cx="13393487" cy="5801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4135612453"/>
                    </a:ext>
                  </a:extLst>
                </a:gridCol>
                <a:gridCol w="3128471">
                  <a:extLst>
                    <a:ext uri="{9D8B030D-6E8A-4147-A177-3AD203B41FA5}">
                      <a16:colId xmlns:a16="http://schemas.microsoft.com/office/drawing/2014/main" val="1710849458"/>
                    </a:ext>
                  </a:extLst>
                </a:gridCol>
                <a:gridCol w="2701592">
                  <a:extLst>
                    <a:ext uri="{9D8B030D-6E8A-4147-A177-3AD203B41FA5}">
                      <a16:colId xmlns:a16="http://schemas.microsoft.com/office/drawing/2014/main" val="3269431446"/>
                    </a:ext>
                  </a:extLst>
                </a:gridCol>
                <a:gridCol w="2701592">
                  <a:extLst>
                    <a:ext uri="{9D8B030D-6E8A-4147-A177-3AD203B41FA5}">
                      <a16:colId xmlns:a16="http://schemas.microsoft.com/office/drawing/2014/main" val="1867741654"/>
                    </a:ext>
                  </a:extLst>
                </a:gridCol>
                <a:gridCol w="2701592">
                  <a:extLst>
                    <a:ext uri="{9D8B030D-6E8A-4147-A177-3AD203B41FA5}">
                      <a16:colId xmlns:a16="http://schemas.microsoft.com/office/drawing/2014/main" val="733257170"/>
                    </a:ext>
                  </a:extLst>
                </a:gridCol>
              </a:tblGrid>
              <a:tr h="483482">
                <a:tc>
                  <a:txBody>
                    <a:bodyPr/>
                    <a:lstStyle/>
                    <a:p>
                      <a:pPr algn="l" fontAlgn="b"/>
                      <a:endParaRPr lang="de-AT" sz="24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Real </a:t>
                      </a:r>
                      <a:r>
                        <a:rPr lang="de-AT" sz="2400" u="none" strike="noStrike" dirty="0" err="1">
                          <a:effectLst/>
                          <a:latin typeface="Gill Sans MT" panose="020B0502020104020203" pitchFamily="34" charset="0"/>
                        </a:rPr>
                        <a:t>primary</a:t>
                      </a:r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de-AT" sz="2400" u="none" strike="noStrike" dirty="0" err="1">
                          <a:effectLst/>
                          <a:latin typeface="Gill Sans MT" panose="020B0502020104020203" pitchFamily="34" charset="0"/>
                        </a:rPr>
                        <a:t>income</a:t>
                      </a:r>
                      <a:endParaRPr lang="de-AT" sz="24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2546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24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24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 err="1">
                          <a:effectLst/>
                          <a:latin typeface="Gill Sans MT" panose="020B0502020104020203" pitchFamily="34" charset="0"/>
                        </a:rPr>
                        <a:t>Disposable</a:t>
                      </a:r>
                      <a:endParaRPr lang="de-AT" sz="24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346985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Country</a:t>
                      </a:r>
                      <a:endParaRPr lang="de-AT" sz="24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per </a:t>
                      </a:r>
                      <a:r>
                        <a:rPr lang="de-AT" sz="2400" u="none" strike="noStrike" dirty="0" err="1">
                          <a:effectLst/>
                          <a:latin typeface="Gill Sans MT" panose="020B0502020104020203" pitchFamily="34" charset="0"/>
                        </a:rPr>
                        <a:t>capita</a:t>
                      </a:r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 (Y)</a:t>
                      </a:r>
                      <a:endParaRPr lang="de-AT" sz="24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2546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Income </a:t>
                      </a:r>
                      <a:r>
                        <a:rPr lang="de-AT" sz="2400" u="none" strike="noStrike" dirty="0" err="1">
                          <a:effectLst/>
                          <a:latin typeface="Gill Sans MT" panose="020B0502020104020203" pitchFamily="34" charset="0"/>
                        </a:rPr>
                        <a:t>taxes</a:t>
                      </a:r>
                      <a:endParaRPr lang="de-AT" sz="24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Social</a:t>
                      </a:r>
                      <a:r>
                        <a:rPr lang="de-A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de-AT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benefits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 err="1">
                          <a:effectLst/>
                          <a:latin typeface="Gill Sans MT" panose="020B0502020104020203" pitchFamily="34" charset="0"/>
                        </a:rPr>
                        <a:t>income</a:t>
                      </a:r>
                      <a:endParaRPr lang="de-AT" sz="24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349718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l" fontAlgn="b"/>
                      <a:endParaRPr lang="de-AT" sz="2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(%)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(% </a:t>
                      </a:r>
                      <a:r>
                        <a:rPr lang="de-AT" sz="2400" u="none" strike="noStrike" dirty="0" err="1">
                          <a:effectLst/>
                          <a:latin typeface="Gill Sans MT" panose="020B0502020104020203" pitchFamily="34" charset="0"/>
                        </a:rPr>
                        <a:t>of</a:t>
                      </a:r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 Y)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(% </a:t>
                      </a:r>
                      <a:r>
                        <a:rPr lang="de-AT" sz="2400" u="none" strike="noStrike" dirty="0" err="1">
                          <a:effectLst/>
                          <a:latin typeface="Gill Sans MT" panose="020B0502020104020203" pitchFamily="34" charset="0"/>
                        </a:rPr>
                        <a:t>of</a:t>
                      </a:r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 Y)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(%)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690600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AT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-3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3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-3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301309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EE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16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17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319991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EL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-35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7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5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-36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51372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ES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-11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0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4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-7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525753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FR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-1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4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3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-2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391195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IT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-14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4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-12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87800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PL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3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4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048953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SE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15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0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0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16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404699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SI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-4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0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 dirty="0">
                          <a:effectLst/>
                          <a:latin typeface="Gill Sans MT" panose="020B0502020104020203" pitchFamily="34" charset="0"/>
                        </a:rPr>
                        <a:t>-2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441760"/>
                  </a:ext>
                </a:extLst>
              </a:tr>
            </a:tbl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D71ABF55-B5F9-4A1E-95D5-743F42E2E74B}"/>
              </a:ext>
            </a:extLst>
          </p:cNvPr>
          <p:cNvSpPr txBox="1"/>
          <p:nvPr/>
        </p:nvSpPr>
        <p:spPr>
          <a:xfrm>
            <a:off x="1431256" y="7301838"/>
            <a:ext cx="13393488" cy="1309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800" dirty="0" err="1">
                <a:latin typeface="Gill Sans MT" panose="020B0502020104020203" pitchFamily="34" charset="0"/>
              </a:rPr>
              <a:t>Decline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of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income</a:t>
            </a:r>
            <a:r>
              <a:rPr lang="de-AT" sz="2800" dirty="0">
                <a:latin typeface="Gill Sans MT" panose="020B0502020104020203" pitchFamily="34" charset="0"/>
              </a:rPr>
              <a:t> in </a:t>
            </a:r>
            <a:r>
              <a:rPr lang="de-AT" sz="2800" dirty="0" err="1">
                <a:latin typeface="Gill Sans MT" panose="020B0502020104020203" pitchFamily="34" charset="0"/>
              </a:rPr>
              <a:t>many</a:t>
            </a:r>
            <a:r>
              <a:rPr lang="de-AT" sz="2800" dirty="0">
                <a:latin typeface="Gill Sans MT" panose="020B0502020104020203" pitchFamily="34" charset="0"/>
              </a:rPr>
              <a:t> countries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800" dirty="0" err="1">
                <a:latin typeface="Gill Sans MT" panose="020B0502020104020203" pitchFamily="34" charset="0"/>
              </a:rPr>
              <a:t>Increase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of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public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redistribution</a:t>
            </a:r>
            <a:endParaRPr lang="de-AT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196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D80DDF-6F56-4587-A10E-D5EFC341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"/>
            <a:ext cx="16256000" cy="971597"/>
          </a:xfrm>
          <a:prstGeom prst="rect">
            <a:avLst/>
          </a:prstGeom>
        </p:spPr>
        <p:txBody>
          <a:bodyPr/>
          <a:lstStyle/>
          <a:p>
            <a:r>
              <a:rPr lang="de-AT" dirty="0"/>
              <a:t>Age-</a:t>
            </a:r>
            <a:r>
              <a:rPr lang="de-AT" dirty="0" err="1"/>
              <a:t>specific</a:t>
            </a:r>
            <a:r>
              <a:rPr lang="de-AT" dirty="0"/>
              <a:t> </a:t>
            </a:r>
            <a:r>
              <a:rPr lang="de-AT" dirty="0" err="1"/>
              <a:t>income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7FEBC10-7363-4483-886F-33E4375B0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AT" sz="2800" dirty="0"/>
              <a:t>Data source: EU-SILC</a:t>
            </a:r>
          </a:p>
          <a:p>
            <a:pPr>
              <a:buFont typeface="Arial" panose="020B0604020202020204" pitchFamily="34" charset="0"/>
              <a:buChar char="•"/>
            </a:pPr>
            <a:endParaRPr lang="de-AT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de-AT" sz="2800" dirty="0"/>
              <a:t>Net </a:t>
            </a:r>
            <a:r>
              <a:rPr lang="de-AT" sz="2800" dirty="0" err="1"/>
              <a:t>income</a:t>
            </a:r>
            <a:r>
              <a:rPr lang="de-AT" sz="2800" dirty="0"/>
              <a:t> in 3 </a:t>
            </a:r>
            <a:r>
              <a:rPr lang="de-AT" sz="2800" dirty="0" err="1"/>
              <a:t>age</a:t>
            </a:r>
            <a:r>
              <a:rPr lang="de-AT" sz="2800" dirty="0"/>
              <a:t> </a:t>
            </a:r>
            <a:r>
              <a:rPr lang="de-AT" sz="2800" dirty="0" err="1"/>
              <a:t>groups</a:t>
            </a:r>
            <a:r>
              <a:rPr lang="de-AT" sz="2800" dirty="0"/>
              <a:t>: 20-39, 40-59, 60+</a:t>
            </a:r>
          </a:p>
          <a:p>
            <a:pPr marL="0" indent="0"/>
            <a:endParaRPr lang="de-AT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de-AT" sz="2800" dirty="0"/>
              <a:t>Most </a:t>
            </a:r>
            <a:r>
              <a:rPr lang="de-AT" sz="2800" dirty="0" err="1"/>
              <a:t>important</a:t>
            </a:r>
            <a:r>
              <a:rPr lang="de-AT" sz="2800" dirty="0"/>
              <a:t> </a:t>
            </a:r>
            <a:r>
              <a:rPr lang="de-AT" sz="2800" dirty="0" err="1"/>
              <a:t>income</a:t>
            </a:r>
            <a:r>
              <a:rPr lang="de-AT" sz="2800" dirty="0"/>
              <a:t> </a:t>
            </a:r>
            <a:r>
              <a:rPr lang="de-AT" sz="2800" dirty="0" err="1"/>
              <a:t>components</a:t>
            </a:r>
            <a:r>
              <a:rPr lang="de-AT" sz="2800" dirty="0"/>
              <a:t>: </a:t>
            </a:r>
            <a:r>
              <a:rPr lang="de-AT" sz="2800" dirty="0" err="1"/>
              <a:t>income</a:t>
            </a:r>
            <a:r>
              <a:rPr lang="de-AT" sz="2800" dirty="0"/>
              <a:t> </a:t>
            </a:r>
            <a:r>
              <a:rPr lang="de-AT" sz="2800" dirty="0" err="1"/>
              <a:t>from</a:t>
            </a:r>
            <a:r>
              <a:rPr lang="de-AT" sz="2800" dirty="0"/>
              <a:t> </a:t>
            </a:r>
            <a:r>
              <a:rPr lang="de-AT" sz="2800" dirty="0" err="1"/>
              <a:t>employment</a:t>
            </a:r>
            <a:r>
              <a:rPr lang="de-AT" sz="2800" dirty="0"/>
              <a:t>, </a:t>
            </a:r>
            <a:r>
              <a:rPr lang="de-AT" sz="2800" dirty="0" err="1"/>
              <a:t>public</a:t>
            </a:r>
            <a:r>
              <a:rPr lang="de-AT" sz="2800" dirty="0"/>
              <a:t> </a:t>
            </a:r>
            <a:r>
              <a:rPr lang="de-AT" sz="2800" dirty="0" err="1"/>
              <a:t>transfers</a:t>
            </a:r>
            <a:r>
              <a:rPr lang="de-AT" sz="2800" dirty="0"/>
              <a:t> </a:t>
            </a:r>
            <a:r>
              <a:rPr lang="de-AT" sz="2800" dirty="0" err="1"/>
              <a:t>to</a:t>
            </a:r>
            <a:r>
              <a:rPr lang="de-AT" sz="2800" dirty="0"/>
              <a:t> </a:t>
            </a:r>
            <a:r>
              <a:rPr lang="de-AT" sz="2800" dirty="0" err="1"/>
              <a:t>individuals</a:t>
            </a:r>
            <a:r>
              <a:rPr lang="de-AT" sz="2800" dirty="0"/>
              <a:t> </a:t>
            </a:r>
          </a:p>
          <a:p>
            <a:pPr marL="0" indent="0"/>
            <a:endParaRPr lang="de-AT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de-AT" sz="2800" dirty="0"/>
              <a:t>All </a:t>
            </a:r>
            <a:r>
              <a:rPr lang="de-AT" sz="2800" dirty="0" err="1"/>
              <a:t>income</a:t>
            </a:r>
            <a:r>
              <a:rPr lang="de-AT" sz="2800" dirty="0"/>
              <a:t> </a:t>
            </a:r>
            <a:r>
              <a:rPr lang="de-AT" sz="2800" dirty="0" err="1"/>
              <a:t>components</a:t>
            </a:r>
            <a:r>
              <a:rPr lang="de-AT" sz="2800" dirty="0"/>
              <a:t> </a:t>
            </a:r>
            <a:r>
              <a:rPr lang="de-AT" sz="2800" dirty="0" err="1"/>
              <a:t>are</a:t>
            </a:r>
            <a:r>
              <a:rPr lang="de-AT" sz="2800" dirty="0"/>
              <a:t> </a:t>
            </a:r>
            <a:r>
              <a:rPr lang="de-AT" sz="2800" dirty="0" err="1"/>
              <a:t>individualised</a:t>
            </a:r>
            <a:r>
              <a:rPr lang="de-AT" sz="28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AT" sz="2800" dirty="0"/>
              <a:t>Family </a:t>
            </a:r>
            <a:r>
              <a:rPr lang="de-AT" sz="2800" dirty="0" err="1"/>
              <a:t>benefits</a:t>
            </a:r>
            <a:r>
              <a:rPr lang="de-AT" sz="2800" dirty="0"/>
              <a:t> </a:t>
            </a:r>
            <a:r>
              <a:rPr lang="de-AT" sz="2800" dirty="0" err="1"/>
              <a:t>assigned</a:t>
            </a:r>
            <a:r>
              <a:rPr lang="de-AT" sz="2800" dirty="0"/>
              <a:t> </a:t>
            </a:r>
            <a:r>
              <a:rPr lang="de-AT" sz="2800" dirty="0" err="1"/>
              <a:t>to</a:t>
            </a:r>
            <a:r>
              <a:rPr lang="de-AT" sz="2800" dirty="0"/>
              <a:t> </a:t>
            </a:r>
            <a:r>
              <a:rPr lang="de-AT" sz="2800" dirty="0" err="1"/>
              <a:t>caregiver</a:t>
            </a:r>
            <a:endParaRPr lang="de-AT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AT" sz="2800" dirty="0"/>
              <a:t>Asset </a:t>
            </a:r>
            <a:r>
              <a:rPr lang="de-AT" sz="2800" dirty="0" err="1"/>
              <a:t>income</a:t>
            </a:r>
            <a:r>
              <a:rPr lang="de-AT" sz="2800" dirty="0"/>
              <a:t> </a:t>
            </a:r>
            <a:r>
              <a:rPr lang="de-AT" sz="2800" dirty="0" err="1"/>
              <a:t>to</a:t>
            </a:r>
            <a:r>
              <a:rPr lang="de-AT" sz="2800" dirty="0"/>
              <a:t> </a:t>
            </a:r>
            <a:r>
              <a:rPr lang="de-AT" sz="2800" dirty="0" err="1"/>
              <a:t>adults</a:t>
            </a:r>
            <a:endParaRPr lang="de-AT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AT" sz="2800" dirty="0" err="1"/>
              <a:t>Imputed</a:t>
            </a:r>
            <a:r>
              <a:rPr lang="de-AT" sz="2800" dirty="0"/>
              <a:t> </a:t>
            </a:r>
            <a:r>
              <a:rPr lang="de-AT" sz="2800" dirty="0" err="1"/>
              <a:t>rent</a:t>
            </a:r>
            <a:r>
              <a:rPr lang="de-AT" sz="2800" dirty="0"/>
              <a:t> </a:t>
            </a:r>
            <a:r>
              <a:rPr lang="de-AT" sz="2800" dirty="0" err="1"/>
              <a:t>to</a:t>
            </a:r>
            <a:r>
              <a:rPr lang="de-AT" sz="2800" dirty="0"/>
              <a:t> </a:t>
            </a:r>
            <a:r>
              <a:rPr lang="de-AT" sz="2800" dirty="0" err="1"/>
              <a:t>person</a:t>
            </a:r>
            <a:r>
              <a:rPr lang="de-AT" sz="2800" dirty="0"/>
              <a:t> </a:t>
            </a:r>
            <a:r>
              <a:rPr lang="de-AT" sz="2800" dirty="0" err="1"/>
              <a:t>responsible</a:t>
            </a:r>
            <a:r>
              <a:rPr lang="de-AT" sz="2800" dirty="0"/>
              <a:t> </a:t>
            </a:r>
            <a:r>
              <a:rPr lang="de-AT" sz="2800" dirty="0" err="1"/>
              <a:t>for</a:t>
            </a:r>
            <a:r>
              <a:rPr lang="de-AT" sz="2800" dirty="0"/>
              <a:t> </a:t>
            </a:r>
            <a:r>
              <a:rPr lang="de-AT" sz="2800" dirty="0" err="1"/>
              <a:t>dwelling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672368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D80DDF-6F56-4587-A10E-D5EFC341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"/>
            <a:ext cx="16256000" cy="971597"/>
          </a:xfrm>
          <a:prstGeom prst="rect">
            <a:avLst/>
          </a:prstGeom>
        </p:spPr>
        <p:txBody>
          <a:bodyPr/>
          <a:lstStyle/>
          <a:p>
            <a:r>
              <a:rPr lang="de-AT" dirty="0"/>
              <a:t>Age-</a:t>
            </a:r>
            <a:r>
              <a:rPr lang="de-AT" dirty="0" err="1"/>
              <a:t>specific</a:t>
            </a:r>
            <a:r>
              <a:rPr lang="de-AT" dirty="0"/>
              <a:t> </a:t>
            </a:r>
            <a:r>
              <a:rPr lang="de-AT" dirty="0" err="1"/>
              <a:t>income</a:t>
            </a:r>
            <a:r>
              <a:rPr lang="de-AT" dirty="0"/>
              <a:t>: </a:t>
            </a:r>
            <a:r>
              <a:rPr lang="de-AT" dirty="0" err="1"/>
              <a:t>changes</a:t>
            </a:r>
            <a:r>
              <a:rPr lang="de-AT" dirty="0"/>
              <a:t> 2008-2017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BF168236-728D-4459-941A-1ED3D084E1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911430"/>
              </p:ext>
            </p:extLst>
          </p:nvPr>
        </p:nvGraphicFramePr>
        <p:xfrm>
          <a:off x="2300052" y="1115616"/>
          <a:ext cx="11161240" cy="6120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6122">
                  <a:extLst>
                    <a:ext uri="{9D8B030D-6E8A-4147-A177-3AD203B41FA5}">
                      <a16:colId xmlns:a16="http://schemas.microsoft.com/office/drawing/2014/main" val="884380301"/>
                    </a:ext>
                  </a:extLst>
                </a:gridCol>
                <a:gridCol w="2616752">
                  <a:extLst>
                    <a:ext uri="{9D8B030D-6E8A-4147-A177-3AD203B41FA5}">
                      <a16:colId xmlns:a16="http://schemas.microsoft.com/office/drawing/2014/main" val="252617504"/>
                    </a:ext>
                  </a:extLst>
                </a:gridCol>
                <a:gridCol w="2136122">
                  <a:extLst>
                    <a:ext uri="{9D8B030D-6E8A-4147-A177-3AD203B41FA5}">
                      <a16:colId xmlns:a16="http://schemas.microsoft.com/office/drawing/2014/main" val="1144247861"/>
                    </a:ext>
                  </a:extLst>
                </a:gridCol>
                <a:gridCol w="2136122">
                  <a:extLst>
                    <a:ext uri="{9D8B030D-6E8A-4147-A177-3AD203B41FA5}">
                      <a16:colId xmlns:a16="http://schemas.microsoft.com/office/drawing/2014/main" val="1681404346"/>
                    </a:ext>
                  </a:extLst>
                </a:gridCol>
                <a:gridCol w="2136122">
                  <a:extLst>
                    <a:ext uri="{9D8B030D-6E8A-4147-A177-3AD203B41FA5}">
                      <a16:colId xmlns:a16="http://schemas.microsoft.com/office/drawing/2014/main" val="1201999363"/>
                    </a:ext>
                  </a:extLst>
                </a:gridCol>
              </a:tblGrid>
              <a:tr h="55642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Change in real net income 2008 - 2017 in 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210983"/>
                  </a:ext>
                </a:extLst>
              </a:tr>
              <a:tr h="556425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u="none" strike="noStrike">
                          <a:effectLst/>
                        </a:rPr>
                        <a:t>Country</a:t>
                      </a:r>
                      <a:endParaRPr lang="de-AT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u="none" strike="noStrike" dirty="0">
                          <a:effectLst/>
                        </a:rPr>
                        <a:t>Total</a:t>
                      </a:r>
                      <a:endParaRPr lang="de-A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Age 20-39</a:t>
                      </a:r>
                      <a:endParaRPr lang="de-AT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Age 40-59</a:t>
                      </a:r>
                      <a:endParaRPr lang="de-AT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Age 60+</a:t>
                      </a:r>
                      <a:endParaRPr lang="de-AT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14896"/>
                  </a:ext>
                </a:extLst>
              </a:tr>
              <a:tr h="556425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u="none" strike="noStrike" dirty="0">
                          <a:effectLst/>
                        </a:rPr>
                        <a:t>AT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791695"/>
                  </a:ext>
                </a:extLst>
              </a:tr>
              <a:tr h="556425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u="none" strike="noStrike" dirty="0">
                          <a:effectLst/>
                        </a:rPr>
                        <a:t>EE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742207"/>
                  </a:ext>
                </a:extLst>
              </a:tr>
              <a:tr h="556425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u="none" strike="noStrike" dirty="0">
                          <a:effectLst/>
                        </a:rPr>
                        <a:t>EL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-34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-43</a:t>
                      </a:r>
                    </a:p>
                  </a:txBody>
                  <a:tcPr marL="9525" marR="952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-39</a:t>
                      </a:r>
                    </a:p>
                  </a:txBody>
                  <a:tcPr marL="9525" marR="952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-24</a:t>
                      </a:r>
                    </a:p>
                  </a:txBody>
                  <a:tcPr marL="9525" marR="9525" marT="9525" marB="0" anchor="ctr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923476"/>
                  </a:ext>
                </a:extLst>
              </a:tr>
              <a:tr h="556425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u="none" strike="noStrike" dirty="0">
                          <a:effectLst/>
                        </a:rPr>
                        <a:t>ES</a:t>
                      </a:r>
                      <a:endParaRPr lang="de-A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-4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-18</a:t>
                      </a:r>
                    </a:p>
                  </a:txBody>
                  <a:tcPr marL="9525" marR="952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-9</a:t>
                      </a:r>
                    </a:p>
                  </a:txBody>
                  <a:tcPr marL="9525" marR="952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8029"/>
                  </a:ext>
                </a:extLst>
              </a:tr>
              <a:tr h="556425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u="none" strike="noStrike">
                          <a:effectLst/>
                        </a:rPr>
                        <a:t>FR</a:t>
                      </a:r>
                      <a:endParaRPr lang="de-A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-4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425216"/>
                  </a:ext>
                </a:extLst>
              </a:tr>
              <a:tr h="556425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u="none" strike="noStrike">
                          <a:effectLst/>
                        </a:rPr>
                        <a:t>IT</a:t>
                      </a:r>
                      <a:endParaRPr lang="de-A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-5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-17</a:t>
                      </a:r>
                    </a:p>
                  </a:txBody>
                  <a:tcPr marL="9525" marR="952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-9</a:t>
                      </a:r>
                    </a:p>
                  </a:txBody>
                  <a:tcPr marL="9525" marR="952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060434"/>
                  </a:ext>
                </a:extLst>
              </a:tr>
              <a:tr h="556425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u="none" strike="noStrike">
                          <a:effectLst/>
                        </a:rPr>
                        <a:t>PL</a:t>
                      </a:r>
                      <a:endParaRPr lang="de-A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496572"/>
                  </a:ext>
                </a:extLst>
              </a:tr>
              <a:tr h="556425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u="none" strike="noStrike">
                          <a:effectLst/>
                        </a:rPr>
                        <a:t>SE</a:t>
                      </a:r>
                      <a:endParaRPr lang="de-A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724331"/>
                  </a:ext>
                </a:extLst>
              </a:tr>
              <a:tr h="556425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u="none" strike="noStrike">
                          <a:effectLst/>
                        </a:rPr>
                        <a:t>SI</a:t>
                      </a:r>
                      <a:endParaRPr lang="de-A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84369"/>
                  </a:ext>
                </a:extLst>
              </a:tr>
            </a:tbl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E70E40D2-3ADA-405A-9DA2-F99ED6AABE73}"/>
              </a:ext>
            </a:extLst>
          </p:cNvPr>
          <p:cNvSpPr txBox="1"/>
          <p:nvPr/>
        </p:nvSpPr>
        <p:spPr>
          <a:xfrm>
            <a:off x="1503264" y="7452320"/>
            <a:ext cx="11233248" cy="1309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800" dirty="0">
                <a:latin typeface="Gill Sans MT" panose="020B0502020104020203" pitchFamily="34" charset="0"/>
              </a:rPr>
              <a:t>Strong </a:t>
            </a:r>
            <a:r>
              <a:rPr lang="de-AT" sz="2800" dirty="0" err="1">
                <a:latin typeface="Gill Sans MT" panose="020B0502020104020203" pitchFamily="34" charset="0"/>
              </a:rPr>
              <a:t>increase</a:t>
            </a:r>
            <a:r>
              <a:rPr lang="de-AT" sz="2800" dirty="0">
                <a:latin typeface="Gill Sans MT" panose="020B0502020104020203" pitchFamily="34" charset="0"/>
              </a:rPr>
              <a:t> in </a:t>
            </a:r>
            <a:r>
              <a:rPr lang="de-AT" sz="2800" dirty="0" err="1">
                <a:latin typeface="Gill Sans MT" panose="020B0502020104020203" pitchFamily="34" charset="0"/>
              </a:rPr>
              <a:t>income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among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the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population</a:t>
            </a:r>
            <a:r>
              <a:rPr lang="de-AT" sz="2800" dirty="0">
                <a:latin typeface="Gill Sans MT" panose="020B0502020104020203" pitchFamily="34" charset="0"/>
              </a:rPr>
              <a:t> 65+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800" dirty="0">
                <a:latin typeface="Gill Sans MT" panose="020B0502020104020203" pitchFamily="34" charset="0"/>
              </a:rPr>
              <a:t>Stagnation/</a:t>
            </a:r>
            <a:r>
              <a:rPr lang="de-AT" sz="2800" dirty="0" err="1">
                <a:latin typeface="Gill Sans MT" panose="020B0502020104020203" pitchFamily="34" charset="0"/>
              </a:rPr>
              <a:t>decline</a:t>
            </a:r>
            <a:r>
              <a:rPr lang="de-AT" sz="2800" dirty="0">
                <a:latin typeface="Gill Sans MT" panose="020B0502020104020203" pitchFamily="34" charset="0"/>
              </a:rPr>
              <a:t> in </a:t>
            </a:r>
            <a:r>
              <a:rPr lang="de-AT" sz="2800" dirty="0" err="1">
                <a:latin typeface="Gill Sans MT" panose="020B0502020104020203" pitchFamily="34" charset="0"/>
              </a:rPr>
              <a:t>income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for</a:t>
            </a:r>
            <a:r>
              <a:rPr lang="de-AT" sz="2800" dirty="0">
                <a:latin typeface="Gill Sans MT" panose="020B0502020104020203" pitchFamily="34" charset="0"/>
              </a:rPr>
              <a:t> 20-39-year-old</a:t>
            </a:r>
          </a:p>
        </p:txBody>
      </p:sp>
    </p:spTree>
    <p:extLst>
      <p:ext uri="{BB962C8B-B14F-4D97-AF65-F5344CB8AC3E}">
        <p14:creationId xmlns:p14="http://schemas.microsoft.com/office/powerpoint/2010/main" val="401424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D80DDF-6F56-4587-A10E-D5EFC341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"/>
            <a:ext cx="16256000" cy="971597"/>
          </a:xfrm>
          <a:prstGeom prst="rect">
            <a:avLst/>
          </a:prstGeom>
        </p:spPr>
        <p:txBody>
          <a:bodyPr/>
          <a:lstStyle/>
          <a:p>
            <a:r>
              <a:rPr lang="de-AT" dirty="0" err="1"/>
              <a:t>Decomposition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income</a:t>
            </a:r>
            <a:r>
              <a:rPr lang="de-AT" dirty="0"/>
              <a:t> </a:t>
            </a:r>
            <a:r>
              <a:rPr lang="de-AT" dirty="0" err="1"/>
              <a:t>changes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7FEBC10-7363-4483-886F-33E4375B0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5232" y="1763688"/>
            <a:ext cx="14209579" cy="5384800"/>
          </a:xfrm>
        </p:spPr>
        <p:txBody>
          <a:bodyPr/>
          <a:lstStyle/>
          <a:p>
            <a:pPr marL="0" indent="0"/>
            <a:r>
              <a:rPr lang="de-AT" sz="2400" b="1" dirty="0"/>
              <a:t>Income </a:t>
            </a:r>
            <a:r>
              <a:rPr lang="de-AT" sz="2400" b="1" dirty="0" err="1"/>
              <a:t>changes</a:t>
            </a:r>
            <a:r>
              <a:rPr lang="de-AT" sz="2400" b="1" dirty="0"/>
              <a:t> </a:t>
            </a:r>
            <a:r>
              <a:rPr lang="de-AT" sz="2400" b="1" dirty="0" err="1"/>
              <a:t>by</a:t>
            </a:r>
            <a:r>
              <a:rPr lang="de-AT" sz="2400" b="1" dirty="0"/>
              <a:t> type </a:t>
            </a:r>
            <a:r>
              <a:rPr lang="de-AT" sz="2400" b="1" dirty="0" err="1"/>
              <a:t>of</a:t>
            </a:r>
            <a:r>
              <a:rPr lang="de-AT" sz="2400" b="1" dirty="0"/>
              <a:t> </a:t>
            </a:r>
            <a:r>
              <a:rPr lang="de-AT" sz="2400" b="1" dirty="0" err="1"/>
              <a:t>income</a:t>
            </a:r>
            <a:r>
              <a:rPr lang="de-AT" sz="2400" b="1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400" dirty="0"/>
              <a:t>Income </a:t>
            </a:r>
            <a:r>
              <a:rPr lang="de-AT" sz="2400" dirty="0" err="1"/>
              <a:t>from</a:t>
            </a:r>
            <a:r>
              <a:rPr lang="de-AT" sz="2400" dirty="0"/>
              <a:t> </a:t>
            </a:r>
            <a:r>
              <a:rPr lang="de-AT" sz="2400" dirty="0" err="1"/>
              <a:t>employment</a:t>
            </a:r>
            <a:endParaRPr lang="de-AT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400" dirty="0"/>
              <a:t>Income </a:t>
            </a:r>
            <a:r>
              <a:rPr lang="de-AT" sz="2400" dirty="0" err="1"/>
              <a:t>from</a:t>
            </a:r>
            <a:r>
              <a:rPr lang="de-AT" sz="2400" dirty="0"/>
              <a:t> </a:t>
            </a:r>
            <a:r>
              <a:rPr lang="de-AT" sz="2400" dirty="0" err="1"/>
              <a:t>public</a:t>
            </a:r>
            <a:r>
              <a:rPr lang="de-AT" sz="2400" dirty="0"/>
              <a:t> </a:t>
            </a:r>
            <a:r>
              <a:rPr lang="de-AT" sz="2400" dirty="0" err="1"/>
              <a:t>transfers</a:t>
            </a:r>
            <a:endParaRPr lang="de-AT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400" dirty="0"/>
              <a:t>Other </a:t>
            </a:r>
            <a:r>
              <a:rPr lang="de-AT" sz="2400" dirty="0" err="1"/>
              <a:t>types</a:t>
            </a:r>
            <a:r>
              <a:rPr lang="de-AT" sz="2400" dirty="0"/>
              <a:t> </a:t>
            </a:r>
            <a:r>
              <a:rPr lang="de-AT" sz="2400" dirty="0" err="1"/>
              <a:t>of</a:t>
            </a:r>
            <a:r>
              <a:rPr lang="de-AT" sz="2400" dirty="0"/>
              <a:t> </a:t>
            </a:r>
            <a:r>
              <a:rPr lang="de-AT" sz="2400" dirty="0" err="1"/>
              <a:t>income</a:t>
            </a:r>
            <a:r>
              <a:rPr lang="de-AT" sz="2400" dirty="0"/>
              <a:t> </a:t>
            </a:r>
          </a:p>
          <a:p>
            <a:pPr marL="0" indent="0"/>
            <a:endParaRPr lang="de-AT" sz="2400" dirty="0"/>
          </a:p>
          <a:p>
            <a:pPr marL="0" indent="0"/>
            <a:r>
              <a:rPr lang="de-AT" sz="2400" b="1" dirty="0" err="1"/>
              <a:t>Decomposition</a:t>
            </a:r>
            <a:r>
              <a:rPr lang="de-AT" sz="2400" b="1" dirty="0"/>
              <a:t> </a:t>
            </a:r>
            <a:r>
              <a:rPr lang="de-AT" sz="2400" b="1" dirty="0" err="1"/>
              <a:t>of</a:t>
            </a:r>
            <a:r>
              <a:rPr lang="de-AT" sz="2400" b="1" dirty="0"/>
              <a:t> </a:t>
            </a:r>
            <a:r>
              <a:rPr lang="de-AT" sz="2400" b="1" dirty="0" err="1"/>
              <a:t>changes</a:t>
            </a:r>
            <a:r>
              <a:rPr lang="de-AT" sz="2400" b="1" dirty="0"/>
              <a:t> in </a:t>
            </a:r>
            <a:r>
              <a:rPr lang="de-AT" sz="2400" b="1" dirty="0" err="1"/>
              <a:t>income</a:t>
            </a:r>
            <a:r>
              <a:rPr lang="de-AT" sz="2400" b="1" dirty="0"/>
              <a:t> </a:t>
            </a:r>
            <a:r>
              <a:rPr lang="de-AT" sz="2400" b="1" dirty="0" err="1"/>
              <a:t>from</a:t>
            </a:r>
            <a:r>
              <a:rPr lang="de-AT" sz="2400" b="1" dirty="0"/>
              <a:t> </a:t>
            </a:r>
            <a:r>
              <a:rPr lang="de-AT" sz="2400" b="1" dirty="0" err="1"/>
              <a:t>emloyment</a:t>
            </a:r>
            <a:endParaRPr lang="de-AT" sz="24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400" dirty="0"/>
              <a:t>Change in </a:t>
            </a:r>
            <a:r>
              <a:rPr lang="de-AT" sz="2400" dirty="0" err="1"/>
              <a:t>employment</a:t>
            </a:r>
            <a:endParaRPr lang="de-AT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400" dirty="0"/>
              <a:t>Change in </a:t>
            </a:r>
            <a:r>
              <a:rPr lang="de-AT" sz="2400" dirty="0" err="1"/>
              <a:t>income</a:t>
            </a:r>
            <a:r>
              <a:rPr lang="de-AT" sz="2400" dirty="0"/>
              <a:t> per </a:t>
            </a:r>
            <a:r>
              <a:rPr lang="de-AT" sz="2400" dirty="0" err="1"/>
              <a:t>employed</a:t>
            </a:r>
            <a:r>
              <a:rPr lang="de-AT" sz="2400" dirty="0"/>
              <a:t> </a:t>
            </a:r>
            <a:r>
              <a:rPr lang="de-AT" sz="2400" dirty="0" err="1"/>
              <a:t>person</a:t>
            </a:r>
            <a:endParaRPr lang="de-AT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AT" sz="2400" dirty="0"/>
          </a:p>
          <a:p>
            <a:pPr marL="0" indent="0"/>
            <a:r>
              <a:rPr lang="de-AT" sz="2400" b="1" dirty="0" err="1"/>
              <a:t>Decomposition</a:t>
            </a:r>
            <a:r>
              <a:rPr lang="de-AT" sz="2400" b="1" dirty="0"/>
              <a:t> </a:t>
            </a:r>
            <a:r>
              <a:rPr lang="de-AT" sz="2400" b="1" dirty="0" err="1"/>
              <a:t>of</a:t>
            </a:r>
            <a:r>
              <a:rPr lang="de-AT" sz="2400" b="1" dirty="0"/>
              <a:t> </a:t>
            </a:r>
            <a:r>
              <a:rPr lang="de-AT" sz="2400" b="1" dirty="0" err="1"/>
              <a:t>changes</a:t>
            </a:r>
            <a:r>
              <a:rPr lang="de-AT" sz="2400" b="1" dirty="0"/>
              <a:t> in </a:t>
            </a:r>
            <a:r>
              <a:rPr lang="de-AT" sz="2400" b="1" dirty="0" err="1"/>
              <a:t>public</a:t>
            </a:r>
            <a:r>
              <a:rPr lang="de-AT" sz="2400" b="1" dirty="0"/>
              <a:t> </a:t>
            </a:r>
            <a:r>
              <a:rPr lang="de-AT" sz="2400" b="1" dirty="0" err="1"/>
              <a:t>transfers</a:t>
            </a:r>
            <a:endParaRPr lang="de-AT" sz="24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400" dirty="0" err="1"/>
              <a:t>Changes</a:t>
            </a:r>
            <a:r>
              <a:rPr lang="de-AT" sz="2400" dirty="0"/>
              <a:t> in </a:t>
            </a:r>
            <a:r>
              <a:rPr lang="de-AT" sz="2400" dirty="0" err="1"/>
              <a:t>number</a:t>
            </a:r>
            <a:r>
              <a:rPr lang="de-AT" sz="2400" dirty="0"/>
              <a:t> </a:t>
            </a:r>
            <a:r>
              <a:rPr lang="de-AT" sz="2400" dirty="0" err="1"/>
              <a:t>of</a:t>
            </a:r>
            <a:r>
              <a:rPr lang="de-AT" sz="2400" dirty="0"/>
              <a:t> non-</a:t>
            </a:r>
            <a:r>
              <a:rPr lang="de-AT" sz="2400" dirty="0" err="1"/>
              <a:t>employed</a:t>
            </a:r>
            <a:r>
              <a:rPr lang="de-AT" sz="2400" dirty="0"/>
              <a:t> </a:t>
            </a:r>
            <a:r>
              <a:rPr lang="de-AT" sz="2400" dirty="0" err="1"/>
              <a:t>persons</a:t>
            </a:r>
            <a:endParaRPr lang="de-AT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400" dirty="0" err="1"/>
              <a:t>Changes</a:t>
            </a:r>
            <a:r>
              <a:rPr lang="de-AT" sz="2400" dirty="0"/>
              <a:t> in </a:t>
            </a:r>
            <a:r>
              <a:rPr lang="de-AT" sz="2400" dirty="0" err="1"/>
              <a:t>transfers</a:t>
            </a:r>
            <a:r>
              <a:rPr lang="de-AT" sz="2400" dirty="0"/>
              <a:t> per non-</a:t>
            </a:r>
            <a:r>
              <a:rPr lang="de-AT" sz="2400" dirty="0" err="1"/>
              <a:t>employed</a:t>
            </a:r>
            <a:r>
              <a:rPr lang="de-AT" sz="2400" dirty="0"/>
              <a:t> </a:t>
            </a:r>
            <a:r>
              <a:rPr lang="de-AT" sz="2400" dirty="0" err="1"/>
              <a:t>person</a:t>
            </a:r>
            <a:endParaRPr lang="de-AT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419881894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911</Words>
  <Application>Microsoft Office PowerPoint</Application>
  <PresentationFormat>Benutzerdefiniert</PresentationFormat>
  <Paragraphs>354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Times New Roman</vt:lpstr>
      <vt:lpstr>Default Design</vt:lpstr>
      <vt:lpstr> </vt:lpstr>
      <vt:lpstr>Motivation</vt:lpstr>
      <vt:lpstr>Motivation</vt:lpstr>
      <vt:lpstr>PowerPoint-Präsentation</vt:lpstr>
      <vt:lpstr>Aggregate income</vt:lpstr>
      <vt:lpstr>Aggregate income: changes 2008 – 2017 (households)</vt:lpstr>
      <vt:lpstr>Age-specific income</vt:lpstr>
      <vt:lpstr>Age-specific income: changes 2008-2017</vt:lpstr>
      <vt:lpstr>Decomposition of income changes</vt:lpstr>
      <vt:lpstr>Decomposition of income changes, age group 20-39</vt:lpstr>
      <vt:lpstr>Decomposition of income changes, age group 60+</vt:lpstr>
      <vt:lpstr>Summary: income changes 2008-2017</vt:lpstr>
    </vt:vector>
  </TitlesOfParts>
  <Company>OEAW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angr</dc:creator>
  <cp:lastModifiedBy>Berni</cp:lastModifiedBy>
  <cp:revision>1496</cp:revision>
  <cp:lastPrinted>2016-02-23T15:35:22Z</cp:lastPrinted>
  <dcterms:created xsi:type="dcterms:W3CDTF">2006-03-13T11:13:01Z</dcterms:created>
  <dcterms:modified xsi:type="dcterms:W3CDTF">2020-08-06T15:06:31Z</dcterms:modified>
</cp:coreProperties>
</file>